
<file path=[Content_Types].xml><?xml version="1.0" encoding="utf-8"?>
<Types xmlns="http://schemas.openxmlformats.org/package/2006/content-types">
  <Default Extension="png" ContentType="image/png"/>
  <Default Extension="tmp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</p:sldMasterIdLst>
  <p:notesMasterIdLst>
    <p:notesMasterId r:id="rId25"/>
  </p:notesMasterIdLst>
  <p:handoutMasterIdLst>
    <p:handoutMasterId r:id="rId26"/>
  </p:handoutMasterIdLst>
  <p:sldIdLst>
    <p:sldId id="256" r:id="rId2"/>
    <p:sldId id="259" r:id="rId3"/>
    <p:sldId id="257" r:id="rId4"/>
    <p:sldId id="258" r:id="rId5"/>
    <p:sldId id="260" r:id="rId6"/>
    <p:sldId id="272" r:id="rId7"/>
    <p:sldId id="269" r:id="rId8"/>
    <p:sldId id="261" r:id="rId9"/>
    <p:sldId id="262" r:id="rId10"/>
    <p:sldId id="270" r:id="rId11"/>
    <p:sldId id="264" r:id="rId12"/>
    <p:sldId id="265" r:id="rId13"/>
    <p:sldId id="266" r:id="rId14"/>
    <p:sldId id="267" r:id="rId15"/>
    <p:sldId id="273" r:id="rId16"/>
    <p:sldId id="268" r:id="rId17"/>
    <p:sldId id="271" r:id="rId18"/>
    <p:sldId id="276" r:id="rId19"/>
    <p:sldId id="279" r:id="rId20"/>
    <p:sldId id="277" r:id="rId21"/>
    <p:sldId id="278" r:id="rId22"/>
    <p:sldId id="280" r:id="rId23"/>
    <p:sldId id="275" r:id="rId24"/>
  </p:sldIdLst>
  <p:sldSz cx="12192000" cy="6858000"/>
  <p:notesSz cx="6858000" cy="9144000"/>
  <p:embeddedFontLst>
    <p:embeddedFont>
      <p:font typeface="한글누리" panose="020B0303000000000000" pitchFamily="50" charset="-127"/>
      <p:regular r:id="rId27"/>
      <p:bold r:id="rId28"/>
    </p:embeddedFont>
    <p:embeddedFont>
      <p:font typeface="맑은 고딕" panose="020B0503020000020004" pitchFamily="50" charset="-127"/>
      <p:regular r:id="rId29"/>
      <p:bold r:id="rId3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F5597"/>
    <a:srgbClr val="A3A4A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91" d="100"/>
          <a:sy n="91" d="100"/>
        </p:scale>
        <p:origin x="-486" y="-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xmlns="" id="{5A65F48F-B6BC-4ACD-9DCE-21B8CAABCA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A211AA3D-FF4A-449C-A9FA-A4F8FFF4112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0CAA61-FA6F-4161-A0FB-C8C2E0C95517}" type="datetimeFigureOut">
              <a:rPr lang="ko-KR" altLang="en-US" smtClean="0"/>
              <a:t>2019-08-14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42003315-810A-4EDB-A781-8183831E3F2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76DB6E84-B54E-4676-AFBE-91F5315B232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96A778-2931-48BF-B678-F632491162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663034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A1DC96-8CC5-40D0-A2C6-54AEEBB0A4E3}" type="datetimeFigureOut">
              <a:rPr lang="ko-KR" altLang="en-US" smtClean="0"/>
              <a:t>2019-08-14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BB460A-08F7-4DF4-A2ED-D54F8920CE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136019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목차">
    <p:bg>
      <p:bgPr>
        <a:blipFill dpi="0" rotWithShape="1">
          <a:blip r:embed="rId2">
            <a:alphaModFix amt="48000"/>
            <a:lum/>
          </a:blip>
          <a:srcRect/>
          <a:stretch>
            <a:fillRect t="-14000" b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FD4EA073-7112-4C15-920C-04D448B3A35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38392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14CF995C-C48D-4D5D-A662-CEF721661E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xmlns="" id="{EA9471B6-9B16-4896-B4D4-E0206BDF48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CC047990-CC7E-404B-BC3D-8B580F0257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BBC6A193-B995-44AF-B82F-3E582BD847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90C91-E3EC-4EB1-BEEE-3693B35453A9}" type="datetime1">
              <a:rPr lang="ko-KR" altLang="en-US" smtClean="0"/>
              <a:t>2019-08-14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ED2F97DC-D880-49E2-A48C-B8C758DD99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89C7BF93-2659-4F84-B134-BEF12BA04C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706D70-CBB2-46BC-9DB0-8B588DF805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88453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D493553F-B9FF-4CD2-8B68-A6CC80F2F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1A9F6CA3-F985-4109-AAD4-8FD21B72A5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21F15E77-E3D2-4368-9AC7-9BEC81FEE4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302CB-4894-4990-9F22-EC5594015BA7}" type="datetime1">
              <a:rPr lang="ko-KR" altLang="en-US" smtClean="0"/>
              <a:t>2019-08-14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A701E00C-D7C5-460B-9A76-E004041686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EAE5BAA9-E4D4-4619-8FE1-08F236EEB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706D70-CBB2-46BC-9DB0-8B588DF805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57226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1CAA5044-BBB7-4D88-8605-FE8766EE52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D5776153-1DE8-4DD8-941E-B3B6DF9793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FD71653B-0CF0-47FC-AFC9-C99A67833A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EFDA3-D967-4093-B476-366B19AC0A5C}" type="datetime1">
              <a:rPr lang="ko-KR" altLang="en-US" smtClean="0"/>
              <a:t>2019-08-14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01F20894-AF4D-491F-B420-501CF76F7B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65C8A517-C39F-446A-8AC7-3B6642CA3D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706D70-CBB2-46BC-9DB0-8B588DF805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14707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슬라이드 내용">
    <p:bg>
      <p:bgPr>
        <a:blipFill dpi="0" rotWithShape="1">
          <a:blip r:embed="rId2">
            <a:alphaModFix amt="48000"/>
            <a:lum/>
          </a:blip>
          <a:srcRect/>
          <a:stretch>
            <a:fillRect t="-14000" b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FD4EA073-7112-4C15-920C-04D448B3A35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B21AD66A-C6F8-4BAE-9B31-B82D4F25F63B}"/>
              </a:ext>
            </a:extLst>
          </p:cNvPr>
          <p:cNvSpPr/>
          <p:nvPr userDrawn="1"/>
        </p:nvSpPr>
        <p:spPr>
          <a:xfrm>
            <a:off x="334347" y="899794"/>
            <a:ext cx="11523306" cy="5411755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5">
            <a:extLst>
              <a:ext uri="{FF2B5EF4-FFF2-40B4-BE49-F238E27FC236}">
                <a16:creationId xmlns:a16="http://schemas.microsoft.com/office/drawing/2014/main" xmlns="" id="{1505462F-9065-48D7-8FFD-975CF7A0AF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4452" y="6395528"/>
            <a:ext cx="2743200" cy="365125"/>
          </a:xfrm>
        </p:spPr>
        <p:txBody>
          <a:bodyPr/>
          <a:lstStyle>
            <a:lvl1pPr>
              <a:defRPr sz="1600" b="1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defRPr>
            </a:lvl1pPr>
          </a:lstStyle>
          <a:p>
            <a:r>
              <a:rPr lang="en-US" altLang="ko-KR" dirty="0"/>
              <a:t>- </a:t>
            </a:r>
            <a:fld id="{54B17043-EF55-4391-9AD9-100F1137D453}" type="slidenum">
              <a:rPr lang="ko-KR" altLang="en-US" smtClean="0"/>
              <a:pPr/>
              <a:t>‹#›</a:t>
            </a:fld>
            <a:r>
              <a:rPr lang="ko-KR" altLang="en-US" dirty="0"/>
              <a:t> </a:t>
            </a:r>
            <a:r>
              <a:rPr lang="en-US" altLang="ko-KR" dirty="0"/>
              <a:t>-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865942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페이지 소개 슬라이드">
    <p:bg>
      <p:bgPr>
        <a:blipFill dpi="0" rotWithShape="1">
          <a:blip r:embed="rId2">
            <a:alphaModFix amt="48000"/>
            <a:lum/>
          </a:blip>
          <a:srcRect/>
          <a:stretch>
            <a:fillRect t="-14000" b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FD4EA073-7112-4C15-920C-04D448B3A35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B21AD66A-C6F8-4BAE-9B31-B82D4F25F63B}"/>
              </a:ext>
            </a:extLst>
          </p:cNvPr>
          <p:cNvSpPr/>
          <p:nvPr userDrawn="1"/>
        </p:nvSpPr>
        <p:spPr>
          <a:xfrm>
            <a:off x="334347" y="899794"/>
            <a:ext cx="11523306" cy="5411755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5">
            <a:extLst>
              <a:ext uri="{FF2B5EF4-FFF2-40B4-BE49-F238E27FC236}">
                <a16:creationId xmlns:a16="http://schemas.microsoft.com/office/drawing/2014/main" xmlns="" id="{1505462F-9065-48D7-8FFD-975CF7A0AF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4452" y="6395528"/>
            <a:ext cx="2743200" cy="365125"/>
          </a:xfrm>
        </p:spPr>
        <p:txBody>
          <a:bodyPr/>
          <a:lstStyle>
            <a:lvl1pPr>
              <a:defRPr sz="1600" b="1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defRPr>
            </a:lvl1pPr>
          </a:lstStyle>
          <a:p>
            <a:r>
              <a:rPr lang="en-US" altLang="ko-KR" dirty="0"/>
              <a:t>- </a:t>
            </a:r>
            <a:fld id="{54B17043-EF55-4391-9AD9-100F1137D453}" type="slidenum">
              <a:rPr lang="ko-KR" altLang="en-US" smtClean="0"/>
              <a:pPr/>
              <a:t>‹#›</a:t>
            </a:fld>
            <a:r>
              <a:rPr lang="ko-KR" altLang="en-US" dirty="0"/>
              <a:t> </a:t>
            </a:r>
            <a:r>
              <a:rPr lang="en-US" altLang="ko-KR" dirty="0"/>
              <a:t>-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6269BFAE-6F82-4BEC-85F3-353B743B3E02}"/>
              </a:ext>
            </a:extLst>
          </p:cNvPr>
          <p:cNvSpPr/>
          <p:nvPr userDrawn="1"/>
        </p:nvSpPr>
        <p:spPr>
          <a:xfrm>
            <a:off x="8574829" y="1064120"/>
            <a:ext cx="3107094" cy="506608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476826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E2A65230-25D3-4E05-BDC6-0117524FDB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ADA4BB32-B7CA-4A41-8DEA-D9E3C84A89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614BF257-FAEF-4A84-A567-5493F66EA0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3AA83-C26B-4046-9AA8-ACEEB7197D90}" type="datetime1">
              <a:rPr lang="ko-KR" altLang="en-US" smtClean="0"/>
              <a:t>2019-08-14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4D3EAC93-1B80-49E5-864B-5CAD2BEAD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0800AE5A-3659-41AE-AE97-BD0F11C77F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706D70-CBB2-46BC-9DB0-8B588DF805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6990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3CBF5D86-1D38-4A11-A9E1-B543BD571C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4B087DEE-751C-4EA8-A244-2B9D55FDF3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EC29DD68-9575-4942-8AA0-7C83D5B956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1E592337-CDB5-4F56-BA78-476179A910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7BAC9-1B33-43E4-B16A-8DC7D09CAE03}" type="datetime1">
              <a:rPr lang="ko-KR" altLang="en-US" smtClean="0"/>
              <a:t>2019-08-14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B785E78A-7DCC-4B63-8B55-9429611EA8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F5532A61-2AFF-4750-9356-F1C9DD94C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706D70-CBB2-46BC-9DB0-8B588DF805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17891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77E031B-20EA-401A-A0DB-6051B73174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4F6F7496-078D-4478-B275-843EE924FE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EE7AA4C5-D189-4670-9428-358B66AB68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A9400726-F16B-4774-AD0E-690877AEB2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xmlns="" id="{B64F0C8C-BD71-4AC9-8A52-F5BC47A514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xmlns="" id="{30D590BF-2553-4A43-9989-26C31CE23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D6EA8-B588-4FAE-8058-5EBCABCC43A3}" type="datetime1">
              <a:rPr lang="ko-KR" altLang="en-US" smtClean="0"/>
              <a:t>2019-08-14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xmlns="" id="{78FDBF38-792F-4341-9594-9A4E18DB46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xmlns="" id="{4676A814-1CE3-46F5-9D19-8603F7B880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706D70-CBB2-46BC-9DB0-8B588DF805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72100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365D1CE5-1CD0-4DDA-BFB4-62D21D0132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7FE1CC30-C614-472E-98C7-65B9E36472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4B15B-6A76-4E76-AF89-4C42CBE09216}" type="datetime1">
              <a:rPr lang="ko-KR" altLang="en-US" smtClean="0"/>
              <a:t>2019-08-14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4D54FF56-F732-41D4-9A77-AC211B6090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2C333EEF-E95A-4DAB-8381-01FBADFC8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706D70-CBB2-46BC-9DB0-8B588DF805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92001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xmlns="" id="{ABD42216-1B55-4C8F-8DAE-F80C25C383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52CDD-6BA6-4DB8-A292-4FBBE7C65D45}" type="datetime1">
              <a:rPr lang="ko-KR" altLang="en-US" smtClean="0"/>
              <a:t>2019-08-14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9A8E1C22-3C31-4A25-8DB3-5733CEE56B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1FEE1A18-4099-4130-A20E-3E2268305A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706D70-CBB2-46BC-9DB0-8B588DF805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35769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07443024-B70F-4851-9F30-33512A1D8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568E71A4-D19A-4E6F-BA92-D2BEDEB3D8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257ED6A7-5453-49FE-B2CA-6A5FB8BB47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634C576C-215B-41FE-B41C-A7CF836A0C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3A9CC-06E3-4B19-B414-51778F0289D9}" type="datetime1">
              <a:rPr lang="ko-KR" altLang="en-US" smtClean="0"/>
              <a:t>2019-08-14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E1455562-8DFE-4C65-A5AC-F658F4EBAD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F7A9A44B-D289-4276-8CB3-12BF911DC1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706D70-CBB2-46BC-9DB0-8B588DF805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6220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xmlns="" id="{BDA3AB35-66C4-496F-93D9-078A27FFF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50FEC835-0A6B-4A6A-AD54-327093116A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8A186232-3AE9-4A7C-B8F7-3DB897D2E2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C1B62E-5E0C-425D-8E6C-9A4C40FA8D81}" type="datetime1">
              <a:rPr lang="ko-KR" altLang="en-US" smtClean="0"/>
              <a:t>2019-08-14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41112DBB-A129-4FEE-9D7A-F4B8AFBC00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47093680-F8E1-426C-B4D4-16611134C4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706D70-CBB2-46BC-9DB0-8B588DF805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79746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1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9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tmp"/><Relationship Id="rId2" Type="http://schemas.openxmlformats.org/officeDocument/2006/relationships/image" Target="../media/image43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CEFFACA4-218A-4CD2-AB0D-86D5DBDE64F4}"/>
              </a:ext>
            </a:extLst>
          </p:cNvPr>
          <p:cNvSpPr txBox="1"/>
          <p:nvPr/>
        </p:nvSpPr>
        <p:spPr>
          <a:xfrm>
            <a:off x="1065402" y="1275343"/>
            <a:ext cx="480689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chemeClr val="accent1">
                    <a:lumMod val="75000"/>
                  </a:schemeClr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A</a:t>
            </a:r>
            <a:r>
              <a:rPr lang="en-US" altLang="ko-KR" sz="54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nt </a:t>
            </a:r>
            <a:r>
              <a:rPr lang="en-US" altLang="ko-KR" sz="5400" b="1" dirty="0">
                <a:solidFill>
                  <a:schemeClr val="accent1">
                    <a:lumMod val="75000"/>
                  </a:schemeClr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P</a:t>
            </a:r>
            <a:r>
              <a:rPr lang="en-US" altLang="ko-KR" sz="54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eople</a:t>
            </a:r>
            <a:r>
              <a:rPr lang="ko-KR" altLang="en-US" sz="54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 </a:t>
            </a:r>
            <a:r>
              <a:rPr lang="en-US" altLang="ko-KR" sz="5400" b="1" dirty="0">
                <a:solidFill>
                  <a:schemeClr val="accent1">
                    <a:lumMod val="75000"/>
                  </a:schemeClr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M</a:t>
            </a:r>
            <a:r>
              <a:rPr lang="en-US" altLang="ko-KR" sz="54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anagement</a:t>
            </a:r>
            <a:endParaRPr lang="ko-KR" altLang="en-US" sz="5400" b="1" dirty="0">
              <a:solidFill>
                <a:schemeClr val="bg1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2B1CD4D3-69A0-4828-B2AE-57F3F29E79F1}"/>
              </a:ext>
            </a:extLst>
          </p:cNvPr>
          <p:cNvSpPr txBox="1"/>
          <p:nvPr/>
        </p:nvSpPr>
        <p:spPr>
          <a:xfrm>
            <a:off x="1065403" y="864066"/>
            <a:ext cx="29374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>
                    <a:lumMod val="95000"/>
                  </a:schemeClr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Spring MVC</a:t>
            </a:r>
            <a:r>
              <a:rPr lang="ko-KR" altLang="en-US" sz="2000" b="1" dirty="0">
                <a:solidFill>
                  <a:schemeClr val="bg1">
                    <a:lumMod val="95000"/>
                  </a:schemeClr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 프로젝트</a:t>
            </a:r>
            <a:endParaRPr lang="en-US" altLang="ko-KR" sz="2000" b="1" dirty="0">
              <a:solidFill>
                <a:schemeClr val="bg1">
                  <a:lumMod val="95000"/>
                </a:schemeClr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C677945C-CDAC-432D-ACD2-AA4D479A50E4}"/>
              </a:ext>
            </a:extLst>
          </p:cNvPr>
          <p:cNvSpPr txBox="1"/>
          <p:nvPr/>
        </p:nvSpPr>
        <p:spPr>
          <a:xfrm>
            <a:off x="8766113" y="5380975"/>
            <a:ext cx="30884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프로젝트 팀원</a:t>
            </a:r>
            <a:endParaRPr lang="en-US" altLang="ko-KR" b="1" dirty="0">
              <a:solidFill>
                <a:schemeClr val="bg1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endParaRPr lang="en-US" altLang="ko-KR" dirty="0">
              <a:solidFill>
                <a:schemeClr val="bg1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r>
              <a:rPr lang="ko-KR" altLang="en-US" dirty="0" err="1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권오인</a:t>
            </a:r>
            <a:r>
              <a:rPr lang="en-US" altLang="ko-KR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, </a:t>
            </a:r>
            <a:r>
              <a:rPr lang="ko-KR" altLang="en-US" dirty="0" err="1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권종환</a:t>
            </a:r>
            <a:r>
              <a:rPr lang="en-US" altLang="ko-KR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김성현</a:t>
            </a:r>
            <a:r>
              <a:rPr lang="en-US" altLang="ko-KR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, </a:t>
            </a:r>
            <a:r>
              <a:rPr lang="ko-KR" altLang="en-US" dirty="0" err="1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은정우</a:t>
            </a:r>
            <a:endParaRPr lang="en-US" altLang="ko-KR" dirty="0">
              <a:solidFill>
                <a:schemeClr val="bg1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689984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19EAB0B4-7280-43CE-AF40-2C1654301CF7}"/>
              </a:ext>
            </a:extLst>
          </p:cNvPr>
          <p:cNvSpPr txBox="1"/>
          <p:nvPr/>
        </p:nvSpPr>
        <p:spPr>
          <a:xfrm>
            <a:off x="1063686" y="559834"/>
            <a:ext cx="13995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목차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B675E184-1F57-46DD-A692-5C48779ADD48}"/>
              </a:ext>
            </a:extLst>
          </p:cNvPr>
          <p:cNvSpPr txBox="1"/>
          <p:nvPr/>
        </p:nvSpPr>
        <p:spPr>
          <a:xfrm>
            <a:off x="3228386" y="1278285"/>
            <a:ext cx="48799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3200" dirty="0">
                <a:solidFill>
                  <a:schemeClr val="bg1">
                    <a:alpha val="40000"/>
                  </a:schemeClr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1.</a:t>
            </a:r>
            <a:r>
              <a:rPr lang="ko-KR" altLang="en-US" sz="3200" dirty="0">
                <a:solidFill>
                  <a:schemeClr val="bg1">
                    <a:alpha val="40000"/>
                  </a:schemeClr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 프로젝트 개요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03960508-FDFC-4ECF-ABFF-46B58E6D5EB5}"/>
              </a:ext>
            </a:extLst>
          </p:cNvPr>
          <p:cNvSpPr txBox="1"/>
          <p:nvPr/>
        </p:nvSpPr>
        <p:spPr>
          <a:xfrm>
            <a:off x="3231504" y="4159117"/>
            <a:ext cx="667760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44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3. </a:t>
            </a:r>
            <a:r>
              <a:rPr lang="ko-KR" altLang="en-US" sz="44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프로젝트 페이지 별 기능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45D444EB-B41A-40F3-83A2-4106D39D65BC}"/>
              </a:ext>
            </a:extLst>
          </p:cNvPr>
          <p:cNvSpPr txBox="1"/>
          <p:nvPr/>
        </p:nvSpPr>
        <p:spPr>
          <a:xfrm>
            <a:off x="3228393" y="5603031"/>
            <a:ext cx="43667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3200" dirty="0">
                <a:solidFill>
                  <a:schemeClr val="bg1">
                    <a:alpha val="40000"/>
                  </a:schemeClr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4. </a:t>
            </a:r>
            <a:r>
              <a:rPr lang="ko-KR" altLang="en-US" sz="3200" dirty="0">
                <a:solidFill>
                  <a:schemeClr val="bg1">
                    <a:alpha val="40000"/>
                  </a:schemeClr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프로젝트 상세 기능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A1BC3B36-1A64-4D54-80E5-F182C7E4AD9C}"/>
              </a:ext>
            </a:extLst>
          </p:cNvPr>
          <p:cNvSpPr txBox="1"/>
          <p:nvPr/>
        </p:nvSpPr>
        <p:spPr>
          <a:xfrm>
            <a:off x="3228386" y="2718701"/>
            <a:ext cx="58969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3200" dirty="0">
                <a:solidFill>
                  <a:schemeClr val="bg1">
                    <a:alpha val="40000"/>
                  </a:schemeClr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2. </a:t>
            </a:r>
            <a:r>
              <a:rPr lang="ko-KR" altLang="en-US" sz="3200" dirty="0">
                <a:solidFill>
                  <a:schemeClr val="bg1">
                    <a:alpha val="40000"/>
                  </a:schemeClr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프로젝트 역할 분담</a:t>
            </a:r>
            <a:r>
              <a:rPr lang="en-US" altLang="ko-KR" sz="3200" dirty="0">
                <a:solidFill>
                  <a:schemeClr val="bg1">
                    <a:alpha val="40000"/>
                  </a:schemeClr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 </a:t>
            </a:r>
            <a:r>
              <a:rPr lang="ko-KR" altLang="en-US" sz="3200" dirty="0">
                <a:solidFill>
                  <a:schemeClr val="bg1">
                    <a:alpha val="40000"/>
                  </a:schemeClr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및 일정</a:t>
            </a:r>
          </a:p>
        </p:txBody>
      </p:sp>
    </p:spTree>
    <p:extLst>
      <p:ext uri="{BB962C8B-B14F-4D97-AF65-F5344CB8AC3E}">
        <p14:creationId xmlns:p14="http://schemas.microsoft.com/office/powerpoint/2010/main" val="10251510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B675E184-1F57-46DD-A692-5C48779ADD48}"/>
              </a:ext>
            </a:extLst>
          </p:cNvPr>
          <p:cNvSpPr txBox="1"/>
          <p:nvPr/>
        </p:nvSpPr>
        <p:spPr>
          <a:xfrm>
            <a:off x="335901" y="167937"/>
            <a:ext cx="72872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3. </a:t>
            </a:r>
            <a:r>
              <a:rPr lang="ko-KR" altLang="en-US" sz="36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프로젝트 페이지 별 기능 </a:t>
            </a:r>
            <a:r>
              <a:rPr lang="en-US" altLang="ko-KR" sz="28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– Home</a:t>
            </a:r>
            <a:endParaRPr lang="ko-KR" altLang="en-US" sz="3200" dirty="0">
              <a:solidFill>
                <a:schemeClr val="bg1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xmlns="" id="{F26D0B42-C6DB-4D37-B646-E05FF1CA4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17043-EF55-4391-9AD9-100F1137D453}" type="slidenum">
              <a:rPr lang="ko-KR" altLang="en-US" smtClean="0"/>
              <a:pPr/>
              <a:t>11</a:t>
            </a:fld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F3C86EFA-4193-42FE-B8B9-29B323E94E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629" y="1119673"/>
            <a:ext cx="5443337" cy="294847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6BC09082-CE5B-4F8C-BE15-95E8B2BEEF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8719" y="2789852"/>
            <a:ext cx="6166817" cy="334035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769B747E-8B6C-49D3-A354-AC31A359C1F7}"/>
              </a:ext>
            </a:extLst>
          </p:cNvPr>
          <p:cNvSpPr txBox="1"/>
          <p:nvPr/>
        </p:nvSpPr>
        <p:spPr>
          <a:xfrm>
            <a:off x="8581938" y="1098958"/>
            <a:ext cx="3104044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HOME </a:t>
            </a:r>
          </a:p>
          <a:p>
            <a:endParaRPr lang="en-US" altLang="ko-KR" sz="16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특징</a:t>
            </a:r>
            <a:endParaRPr lang="en-US" altLang="ko-KR" sz="16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endParaRPr lang="ko-KR" altLang="en-US" sz="16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로그인을 하지 않을 경우</a:t>
            </a:r>
            <a:r>
              <a:rPr lang="en-US" altLang="ko-KR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, </a:t>
            </a:r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메인 화면에 공지사항</a:t>
            </a:r>
            <a:r>
              <a:rPr lang="en-US" altLang="ko-KR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, </a:t>
            </a:r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자유게시판만 표현</a:t>
            </a:r>
            <a:endParaRPr lang="en-US" altLang="ko-KR" sz="16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>
              <a:buFontTx/>
              <a:buChar char="-"/>
            </a:pPr>
            <a:endParaRPr lang="ko-KR" altLang="en-US" sz="16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로그인을 할 경우</a:t>
            </a:r>
            <a:r>
              <a:rPr lang="en-US" altLang="ko-KR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, </a:t>
            </a:r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사용자의 직책에 따른 화면 분류 </a:t>
            </a:r>
            <a:endParaRPr lang="en-US" altLang="ko-KR" sz="16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>
              <a:buFontTx/>
              <a:buChar char="-"/>
            </a:pPr>
            <a:endParaRPr lang="ko-KR" altLang="en-US" sz="16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HOME </a:t>
            </a:r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화면에서는 공지사항</a:t>
            </a:r>
            <a:r>
              <a:rPr lang="en-US" altLang="ko-KR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, </a:t>
            </a:r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자유게시판의 최근 </a:t>
            </a:r>
            <a:r>
              <a:rPr lang="en-US" altLang="ko-KR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5</a:t>
            </a:r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개의 게시물을 볼 수 있음</a:t>
            </a:r>
            <a:endParaRPr lang="en-US" altLang="ko-KR" sz="16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sz="16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사용자 로그인 시 근무관련 정보 및 할 일 리스트를 확인 가능</a:t>
            </a:r>
            <a:endParaRPr lang="en-US" altLang="ko-KR" sz="16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endParaRPr lang="ko-KR" altLang="en-US" sz="16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7" name="순서도: 수행의 시작/종료 6">
            <a:extLst>
              <a:ext uri="{FF2B5EF4-FFF2-40B4-BE49-F238E27FC236}">
                <a16:creationId xmlns:a16="http://schemas.microsoft.com/office/drawing/2014/main" xmlns="" id="{90E2E9E8-FB4C-448C-9FCC-211C360D8E6F}"/>
              </a:ext>
            </a:extLst>
          </p:cNvPr>
          <p:cNvSpPr/>
          <p:nvPr/>
        </p:nvSpPr>
        <p:spPr>
          <a:xfrm>
            <a:off x="10469461" y="281109"/>
            <a:ext cx="1386638" cy="419985"/>
          </a:xfrm>
          <a:prstGeom prst="flowChartTerminator">
            <a:avLst/>
          </a:prstGeom>
          <a:solidFill>
            <a:srgbClr val="A3A4A4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상세 기능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C7CD3616-52C2-4C09-9AC9-7423AB740591}"/>
              </a:ext>
            </a:extLst>
          </p:cNvPr>
          <p:cNvSpPr txBox="1"/>
          <p:nvPr/>
        </p:nvSpPr>
        <p:spPr>
          <a:xfrm rot="20924105">
            <a:off x="176961" y="3037949"/>
            <a:ext cx="81823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b="1" dirty="0">
                <a:solidFill>
                  <a:srgbClr val="FF0000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사진 필수 교체</a:t>
            </a:r>
            <a:r>
              <a:rPr lang="en-US" altLang="ko-KR" sz="4400" b="1" dirty="0">
                <a:solidFill>
                  <a:srgbClr val="FF0000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!!</a:t>
            </a:r>
            <a:endParaRPr lang="ko-KR" altLang="en-US" sz="4400" b="1" dirty="0">
              <a:solidFill>
                <a:srgbClr val="FF0000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27716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B675E184-1F57-46DD-A692-5C48779ADD48}"/>
              </a:ext>
            </a:extLst>
          </p:cNvPr>
          <p:cNvSpPr txBox="1"/>
          <p:nvPr/>
        </p:nvSpPr>
        <p:spPr>
          <a:xfrm>
            <a:off x="335901" y="167937"/>
            <a:ext cx="84068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3. </a:t>
            </a:r>
            <a:r>
              <a:rPr lang="ko-KR" altLang="en-US" sz="36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프로젝트 페이지 별 기능 </a:t>
            </a:r>
            <a:r>
              <a:rPr lang="en-US" altLang="ko-KR" sz="28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– </a:t>
            </a:r>
            <a:r>
              <a:rPr lang="ko-KR" altLang="en-US" sz="28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로그인</a:t>
            </a:r>
            <a:r>
              <a:rPr lang="en-US" altLang="ko-KR" sz="28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 &amp; </a:t>
            </a:r>
            <a:r>
              <a:rPr lang="ko-KR" altLang="en-US" sz="28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회원가입</a:t>
            </a:r>
            <a:endParaRPr lang="ko-KR" altLang="en-US" sz="3200" dirty="0">
              <a:solidFill>
                <a:schemeClr val="bg1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xmlns="" id="{F26D0B42-C6DB-4D37-B646-E05FF1CA4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17043-EF55-4391-9AD9-100F1137D453}" type="slidenum">
              <a:rPr lang="ko-KR" altLang="en-US" smtClean="0"/>
              <a:pPr/>
              <a:t>12</a:t>
            </a:fld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22E8D4BC-9070-4FF5-A135-D36AAA3C94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860" y="1088054"/>
            <a:ext cx="5157196" cy="279348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3F9133BB-50BD-4012-9806-99EA71F03A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1123" y="2836506"/>
            <a:ext cx="5911781" cy="32022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63B72AEE-0F07-43DE-A398-7F2E0A2C3F2D}"/>
              </a:ext>
            </a:extLst>
          </p:cNvPr>
          <p:cNvSpPr txBox="1"/>
          <p:nvPr/>
        </p:nvSpPr>
        <p:spPr>
          <a:xfrm>
            <a:off x="8581938" y="1098958"/>
            <a:ext cx="3104044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로그인</a:t>
            </a:r>
            <a:r>
              <a:rPr lang="en-US" altLang="ko-KR" sz="24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 &amp; </a:t>
            </a:r>
            <a:r>
              <a:rPr lang="ko-KR" altLang="en-US" sz="24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회원가입</a:t>
            </a:r>
            <a:r>
              <a:rPr lang="en-US" altLang="ko-KR" sz="20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 </a:t>
            </a:r>
          </a:p>
          <a:p>
            <a:endParaRPr lang="en-US" altLang="ko-KR" sz="16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r>
              <a:rPr lang="ko-KR" altLang="en-US" sz="16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특징</a:t>
            </a:r>
          </a:p>
          <a:p>
            <a:endParaRPr lang="ko-KR" altLang="en-US" sz="8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로그인 시 이메일</a:t>
            </a:r>
            <a:r>
              <a:rPr lang="en-US" altLang="ko-KR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, </a:t>
            </a:r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비밀번호가 잘못 입력되었을 경우</a:t>
            </a:r>
            <a:r>
              <a:rPr lang="en-US" altLang="ko-KR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, </a:t>
            </a:r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어느곳에서 입력이 잘못 되었는지 확인 가능</a:t>
            </a:r>
            <a:endParaRPr lang="en-US" altLang="ko-KR" sz="16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>
              <a:buFontTx/>
              <a:buChar char="-"/>
            </a:pPr>
            <a:endParaRPr lang="ko-KR" altLang="en-US" sz="8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시간이 지나 세션 만료 시 로그인 페이지로 이동</a:t>
            </a:r>
            <a:endParaRPr lang="en-US" altLang="ko-KR" sz="16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>
              <a:buFontTx/>
              <a:buChar char="-"/>
            </a:pPr>
            <a:endParaRPr lang="ko-KR" altLang="en-US" sz="8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회원 가입시 </a:t>
            </a:r>
            <a:r>
              <a:rPr lang="en-US" altLang="ko-KR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DB</a:t>
            </a:r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의 직책</a:t>
            </a:r>
            <a:r>
              <a:rPr lang="en-US" altLang="ko-KR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, </a:t>
            </a:r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지점 정보를 활용</a:t>
            </a:r>
            <a:endParaRPr lang="en-US" altLang="ko-KR" sz="16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>
              <a:buFontTx/>
              <a:buChar char="-"/>
            </a:pPr>
            <a:endParaRPr lang="ko-KR" altLang="en-US" sz="7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회원 가입시 비밀번호는 </a:t>
            </a:r>
            <a:r>
              <a:rPr lang="en-US" altLang="ko-KR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Spring Security</a:t>
            </a:r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를 통해 </a:t>
            </a:r>
            <a:r>
              <a:rPr lang="en-US" altLang="ko-KR" sz="1600" dirty="0" err="1">
                <a:latin typeface="한글누리" panose="020B0303000000000000" pitchFamily="50" charset="-127"/>
                <a:ea typeface="한글누리" panose="020B0303000000000000" pitchFamily="50" charset="-127"/>
              </a:rPr>
              <a:t>BCript</a:t>
            </a:r>
            <a:r>
              <a:rPr lang="en-US" altLang="ko-KR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 </a:t>
            </a:r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암호화 하여 </a:t>
            </a:r>
            <a:r>
              <a:rPr lang="en-US" altLang="ko-KR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DB</a:t>
            </a:r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에 저장</a:t>
            </a:r>
            <a:endParaRPr lang="en-US" altLang="ko-KR" sz="16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>
              <a:buFontTx/>
              <a:buChar char="-"/>
            </a:pPr>
            <a:endParaRPr lang="ko-KR" altLang="en-US" sz="8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회원 가입시 모든 정보가 입력되었는지 확인창을 띄움 </a:t>
            </a:r>
            <a:endParaRPr lang="en-US" altLang="ko-KR" sz="16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10" name="순서도: 수행의 시작/종료 9">
            <a:extLst>
              <a:ext uri="{FF2B5EF4-FFF2-40B4-BE49-F238E27FC236}">
                <a16:creationId xmlns:a16="http://schemas.microsoft.com/office/drawing/2014/main" xmlns="" id="{52984B2F-4407-4F1A-8810-D0A3F10EADFF}"/>
              </a:ext>
            </a:extLst>
          </p:cNvPr>
          <p:cNvSpPr/>
          <p:nvPr/>
        </p:nvSpPr>
        <p:spPr>
          <a:xfrm>
            <a:off x="10469461" y="281109"/>
            <a:ext cx="1386638" cy="419985"/>
          </a:xfrm>
          <a:prstGeom prst="flowChartTerminator">
            <a:avLst/>
          </a:prstGeom>
          <a:solidFill>
            <a:srgbClr val="A3A4A4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상세 기능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6543CEC3-EEC1-4919-A40D-56178A9822EA}"/>
              </a:ext>
            </a:extLst>
          </p:cNvPr>
          <p:cNvSpPr txBox="1"/>
          <p:nvPr/>
        </p:nvSpPr>
        <p:spPr>
          <a:xfrm rot="20924105">
            <a:off x="176961" y="3037949"/>
            <a:ext cx="81823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b="1" dirty="0">
                <a:solidFill>
                  <a:srgbClr val="FF0000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사진 필수 교체</a:t>
            </a:r>
            <a:r>
              <a:rPr lang="en-US" altLang="ko-KR" sz="4400" b="1" dirty="0">
                <a:solidFill>
                  <a:srgbClr val="FF0000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!!</a:t>
            </a:r>
            <a:endParaRPr lang="ko-KR" altLang="en-US" sz="4400" b="1" dirty="0">
              <a:solidFill>
                <a:srgbClr val="FF0000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639925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B675E184-1F57-46DD-A692-5C48779ADD48}"/>
              </a:ext>
            </a:extLst>
          </p:cNvPr>
          <p:cNvSpPr txBox="1"/>
          <p:nvPr/>
        </p:nvSpPr>
        <p:spPr>
          <a:xfrm>
            <a:off x="335901" y="167937"/>
            <a:ext cx="90600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3. </a:t>
            </a:r>
            <a:r>
              <a:rPr lang="ko-KR" altLang="en-US" sz="36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프로젝트 페이지 별 기능 </a:t>
            </a:r>
            <a:r>
              <a:rPr lang="en-US" altLang="ko-KR" sz="28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– </a:t>
            </a:r>
            <a:r>
              <a:rPr lang="ko-KR" altLang="en-US" sz="28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공지사항</a:t>
            </a:r>
            <a:r>
              <a:rPr lang="en-US" altLang="ko-KR" sz="28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 &amp; </a:t>
            </a:r>
            <a:r>
              <a:rPr lang="ko-KR" altLang="en-US" sz="28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자유게시판</a:t>
            </a:r>
            <a:endParaRPr lang="ko-KR" altLang="en-US" sz="3200" dirty="0">
              <a:solidFill>
                <a:schemeClr val="bg1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xmlns="" id="{F26D0B42-C6DB-4D37-B646-E05FF1CA4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17043-EF55-4391-9AD9-100F1137D453}" type="slidenum">
              <a:rPr lang="ko-KR" altLang="en-US" smtClean="0"/>
              <a:pPr/>
              <a:t>13</a:t>
            </a:fld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9710C929-519E-40E1-B1EE-E22D4F2156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523" y="1106715"/>
            <a:ext cx="5381132" cy="291478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DDB9BAA3-7388-49AC-BEE8-983ECCA344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5290" y="2767911"/>
            <a:ext cx="5708420" cy="309206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3DF237D4-A81C-40C2-8DA7-B262E9B58693}"/>
              </a:ext>
            </a:extLst>
          </p:cNvPr>
          <p:cNvSpPr txBox="1"/>
          <p:nvPr/>
        </p:nvSpPr>
        <p:spPr>
          <a:xfrm>
            <a:off x="8581938" y="1098958"/>
            <a:ext cx="3104044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공지사항 </a:t>
            </a:r>
            <a:r>
              <a:rPr lang="en-US" altLang="ko-KR" sz="24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&amp; </a:t>
            </a:r>
            <a:r>
              <a:rPr lang="ko-KR" altLang="en-US" sz="24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자유게시판</a:t>
            </a:r>
          </a:p>
          <a:p>
            <a:endParaRPr lang="ko-KR" altLang="en-US" sz="16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r>
              <a:rPr lang="ko-KR" altLang="en-US" sz="16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특징</a:t>
            </a:r>
          </a:p>
          <a:p>
            <a:endParaRPr lang="ko-KR" altLang="en-US" sz="16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공지사항은 모든 사용자</a:t>
            </a:r>
            <a:r>
              <a:rPr lang="en-US" altLang="ko-KR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( </a:t>
            </a:r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게스트 포함</a:t>
            </a:r>
            <a:r>
              <a:rPr lang="en-US" altLang="ko-KR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) </a:t>
            </a:r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확인 가능하지만</a:t>
            </a:r>
            <a:r>
              <a:rPr lang="en-US" altLang="ko-KR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, </a:t>
            </a:r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작성은 사장 직책만 가능</a:t>
            </a:r>
            <a:endParaRPr lang="en-US" altLang="ko-KR" sz="16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>
              <a:buFontTx/>
              <a:buChar char="-"/>
            </a:pPr>
            <a:endParaRPr lang="ko-KR" altLang="en-US" sz="16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자유게시판은 모든 사용자</a:t>
            </a:r>
            <a:r>
              <a:rPr lang="en-US" altLang="ko-KR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(</a:t>
            </a:r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게스트 포함</a:t>
            </a:r>
            <a:r>
              <a:rPr lang="en-US" altLang="ko-KR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) </a:t>
            </a:r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확인 가능하며</a:t>
            </a:r>
            <a:r>
              <a:rPr lang="en-US" altLang="ko-KR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, </a:t>
            </a:r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작성은 게스트를 제외한 모든 인원이 가능하다</a:t>
            </a:r>
            <a:r>
              <a:rPr lang="en-US" altLang="ko-KR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.</a:t>
            </a:r>
          </a:p>
          <a:p>
            <a:endParaRPr lang="en-US" altLang="ko-KR" sz="16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공지사항</a:t>
            </a:r>
            <a:r>
              <a:rPr lang="en-US" altLang="ko-KR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, </a:t>
            </a:r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자유게시판 자신에 게시물에 한해서만 삭제가 가능하다</a:t>
            </a:r>
            <a:r>
              <a:rPr lang="en-US" altLang="ko-KR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.</a:t>
            </a:r>
          </a:p>
          <a:p>
            <a:r>
              <a:rPr lang="en-US" altLang="ko-KR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 </a:t>
            </a:r>
          </a:p>
        </p:txBody>
      </p:sp>
      <p:sp>
        <p:nvSpPr>
          <p:cNvPr id="9" name="순서도: 수행의 시작/종료 8">
            <a:extLst>
              <a:ext uri="{FF2B5EF4-FFF2-40B4-BE49-F238E27FC236}">
                <a16:creationId xmlns:a16="http://schemas.microsoft.com/office/drawing/2014/main" xmlns="" id="{40669447-DDCD-4BE7-9187-EBEE69077781}"/>
              </a:ext>
            </a:extLst>
          </p:cNvPr>
          <p:cNvSpPr/>
          <p:nvPr/>
        </p:nvSpPr>
        <p:spPr>
          <a:xfrm>
            <a:off x="10469461" y="281109"/>
            <a:ext cx="1386638" cy="419985"/>
          </a:xfrm>
          <a:prstGeom prst="flowChartTerminator">
            <a:avLst/>
          </a:prstGeom>
          <a:solidFill>
            <a:srgbClr val="A3A4A4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상세 기능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DEB9AA3B-218B-4B0A-B182-5CD4ECF1C493}"/>
              </a:ext>
            </a:extLst>
          </p:cNvPr>
          <p:cNvSpPr txBox="1"/>
          <p:nvPr/>
        </p:nvSpPr>
        <p:spPr>
          <a:xfrm rot="20924105">
            <a:off x="176961" y="3037949"/>
            <a:ext cx="81823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b="1" dirty="0">
                <a:solidFill>
                  <a:srgbClr val="FF0000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사진 필수 교체</a:t>
            </a:r>
            <a:r>
              <a:rPr lang="en-US" altLang="ko-KR" sz="4400" b="1" dirty="0">
                <a:solidFill>
                  <a:srgbClr val="FF0000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!!</a:t>
            </a:r>
            <a:endParaRPr lang="ko-KR" altLang="en-US" sz="4400" b="1" dirty="0">
              <a:solidFill>
                <a:srgbClr val="FF0000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6781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B675E184-1F57-46DD-A692-5C48779ADD48}"/>
              </a:ext>
            </a:extLst>
          </p:cNvPr>
          <p:cNvSpPr txBox="1"/>
          <p:nvPr/>
        </p:nvSpPr>
        <p:spPr>
          <a:xfrm>
            <a:off x="335901" y="167937"/>
            <a:ext cx="90600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3. </a:t>
            </a:r>
            <a:r>
              <a:rPr lang="ko-KR" altLang="en-US" sz="36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프로젝트 페이지 별 기능 </a:t>
            </a:r>
            <a:r>
              <a:rPr lang="en-US" altLang="ko-KR" sz="28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–    </a:t>
            </a:r>
            <a:r>
              <a:rPr lang="ko-KR" altLang="en-US" sz="28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근무 일정 관리 </a:t>
            </a:r>
            <a:r>
              <a:rPr lang="en-US" altLang="ko-KR" sz="28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(</a:t>
            </a:r>
            <a:r>
              <a:rPr lang="ko-KR" altLang="en-US" sz="28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직원</a:t>
            </a:r>
            <a:r>
              <a:rPr lang="en-US" altLang="ko-KR" sz="28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)</a:t>
            </a:r>
            <a:endParaRPr lang="ko-KR" altLang="en-US" sz="3200" dirty="0">
              <a:solidFill>
                <a:schemeClr val="bg1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xmlns="" id="{F26D0B42-C6DB-4D37-B646-E05FF1CA4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17043-EF55-4391-9AD9-100F1137D453}" type="slidenum">
              <a:rPr lang="ko-KR" altLang="en-US" smtClean="0"/>
              <a:pPr/>
              <a:t>14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E347E058-1609-427C-BC1B-B1944072B92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8558" y="125226"/>
            <a:ext cx="360000" cy="360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474E0F44-A5E7-459A-99BC-576853CB9003}"/>
              </a:ext>
            </a:extLst>
          </p:cNvPr>
          <p:cNvSpPr txBox="1"/>
          <p:nvPr/>
        </p:nvSpPr>
        <p:spPr>
          <a:xfrm>
            <a:off x="1059682" y="4164084"/>
            <a:ext cx="41846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&lt;</a:t>
            </a:r>
            <a:r>
              <a:rPr lang="ko-KR" altLang="en-US" sz="24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근무 일정 조정 프로세스</a:t>
            </a:r>
            <a:r>
              <a:rPr lang="en-US" altLang="ko-KR" sz="24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&gt;</a:t>
            </a:r>
            <a:endParaRPr lang="ko-KR" altLang="en-US" sz="2400" b="1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xmlns="" id="{6B9D98BF-0ED5-485A-940F-11185E3E69C0}"/>
              </a:ext>
            </a:extLst>
          </p:cNvPr>
          <p:cNvGrpSpPr/>
          <p:nvPr/>
        </p:nvGrpSpPr>
        <p:grpSpPr>
          <a:xfrm>
            <a:off x="1343641" y="4949979"/>
            <a:ext cx="9504719" cy="925236"/>
            <a:chOff x="1565162" y="4949979"/>
            <a:chExt cx="9504719" cy="925236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xmlns="" id="{7710ABB7-D08A-441C-80F6-64E4B6EE0B5E}"/>
                </a:ext>
              </a:extLst>
            </p:cNvPr>
            <p:cNvGrpSpPr/>
            <p:nvPr/>
          </p:nvGrpSpPr>
          <p:grpSpPr>
            <a:xfrm>
              <a:off x="1565162" y="4958783"/>
              <a:ext cx="1850186" cy="915900"/>
              <a:chOff x="1126613" y="5052093"/>
              <a:chExt cx="1850186" cy="915900"/>
            </a:xfrm>
          </p:grpSpPr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xmlns="" id="{6E47A472-CBC8-4EFB-90E2-84C7B8122549}"/>
                  </a:ext>
                </a:extLst>
              </p:cNvPr>
              <p:cNvSpPr txBox="1"/>
              <p:nvPr/>
            </p:nvSpPr>
            <p:spPr>
              <a:xfrm>
                <a:off x="1126613" y="5598661"/>
                <a:ext cx="18501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dirty="0">
                    <a:latin typeface="한글누리" panose="020B0303000000000000" pitchFamily="50" charset="-127"/>
                    <a:ea typeface="한글누리" panose="020B0303000000000000" pitchFamily="50" charset="-127"/>
                  </a:rPr>
                  <a:t> 업무 일정표 제작</a:t>
                </a:r>
              </a:p>
            </p:txBody>
          </p:sp>
          <p:pic>
            <p:nvPicPr>
              <p:cNvPr id="24" name="그림 23">
                <a:extLst>
                  <a:ext uri="{FF2B5EF4-FFF2-40B4-BE49-F238E27FC236}">
                    <a16:creationId xmlns:a16="http://schemas.microsoft.com/office/drawing/2014/main" xmlns="" id="{5EB270C0-FD1A-4249-949F-703A302B4D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81706" y="5052093"/>
                <a:ext cx="540000" cy="540000"/>
              </a:xfrm>
              <a:prstGeom prst="rect">
                <a:avLst/>
              </a:prstGeom>
            </p:spPr>
          </p:pic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xmlns="" id="{F47AA0BC-C492-4735-B96C-332CD148818B}"/>
                </a:ext>
              </a:extLst>
            </p:cNvPr>
            <p:cNvGrpSpPr/>
            <p:nvPr/>
          </p:nvGrpSpPr>
          <p:grpSpPr>
            <a:xfrm>
              <a:off x="4458750" y="4953682"/>
              <a:ext cx="1087157" cy="916488"/>
              <a:chOff x="4710065" y="5052615"/>
              <a:chExt cx="1087157" cy="916488"/>
            </a:xfrm>
          </p:grpSpPr>
          <p:pic>
            <p:nvPicPr>
              <p:cNvPr id="21" name="그림 20">
                <a:extLst>
                  <a:ext uri="{FF2B5EF4-FFF2-40B4-BE49-F238E27FC236}">
                    <a16:creationId xmlns:a16="http://schemas.microsoft.com/office/drawing/2014/main" xmlns="" id="{A5809DF1-4350-4235-9B70-9439E08F60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83643" y="5052615"/>
                <a:ext cx="540000" cy="540000"/>
              </a:xfrm>
              <a:prstGeom prst="rect">
                <a:avLst/>
              </a:prstGeom>
            </p:spPr>
          </p:pic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xmlns="" id="{6452BF53-5E14-4951-820E-FDFCBCDB5DC0}"/>
                  </a:ext>
                </a:extLst>
              </p:cNvPr>
              <p:cNvSpPr txBox="1"/>
              <p:nvPr/>
            </p:nvSpPr>
            <p:spPr>
              <a:xfrm>
                <a:off x="4710065" y="5599771"/>
                <a:ext cx="108715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dirty="0">
                    <a:latin typeface="한글누리" panose="020B0303000000000000" pitchFamily="50" charset="-127"/>
                    <a:ea typeface="한글누리" panose="020B0303000000000000" pitchFamily="50" charset="-127"/>
                  </a:rPr>
                  <a:t>근무 신청</a:t>
                </a:r>
              </a:p>
            </p:txBody>
          </p:sp>
        </p:grp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xmlns="" id="{6B57BBDC-A198-49EC-A08F-3B0C9C7CD160}"/>
                </a:ext>
              </a:extLst>
            </p:cNvPr>
            <p:cNvGrpSpPr/>
            <p:nvPr/>
          </p:nvGrpSpPr>
          <p:grpSpPr>
            <a:xfrm>
              <a:off x="6618625" y="4949979"/>
              <a:ext cx="1850186" cy="915382"/>
              <a:chOff x="6814562" y="5052615"/>
              <a:chExt cx="1850186" cy="915382"/>
            </a:xfrm>
          </p:grpSpPr>
          <p:pic>
            <p:nvPicPr>
              <p:cNvPr id="19" name="그림 18">
                <a:extLst>
                  <a:ext uri="{FF2B5EF4-FFF2-40B4-BE49-F238E27FC236}">
                    <a16:creationId xmlns:a16="http://schemas.microsoft.com/office/drawing/2014/main" xmlns="" id="{C19DCF7F-C019-44F6-B4D0-5AFF109187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69655" y="5052615"/>
                <a:ext cx="540000" cy="540000"/>
              </a:xfrm>
              <a:prstGeom prst="rect">
                <a:avLst/>
              </a:prstGeom>
            </p:spPr>
          </p:pic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xmlns="" id="{D9A99C68-8160-49B1-A14B-496636AEBE1E}"/>
                  </a:ext>
                </a:extLst>
              </p:cNvPr>
              <p:cNvSpPr txBox="1"/>
              <p:nvPr/>
            </p:nvSpPr>
            <p:spPr>
              <a:xfrm>
                <a:off x="6814562" y="5598665"/>
                <a:ext cx="18501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dirty="0">
                    <a:latin typeface="한글누리" panose="020B0303000000000000" pitchFamily="50" charset="-127"/>
                    <a:ea typeface="한글누리" panose="020B0303000000000000" pitchFamily="50" charset="-127"/>
                  </a:rPr>
                  <a:t>근무 승인 및 거절</a:t>
                </a:r>
              </a:p>
            </p:txBody>
          </p:sp>
        </p:grp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xmlns="" id="{7A46879A-C08F-49D5-AD42-D07E95D96967}"/>
                </a:ext>
              </a:extLst>
            </p:cNvPr>
            <p:cNvGrpSpPr/>
            <p:nvPr/>
          </p:nvGrpSpPr>
          <p:grpSpPr>
            <a:xfrm>
              <a:off x="9497015" y="4955446"/>
              <a:ext cx="1572866" cy="919769"/>
              <a:chOff x="9552476" y="5048227"/>
              <a:chExt cx="1572866" cy="919769"/>
            </a:xfrm>
          </p:grpSpPr>
          <p:pic>
            <p:nvPicPr>
              <p:cNvPr id="17" name="그림 16">
                <a:extLst>
                  <a:ext uri="{FF2B5EF4-FFF2-40B4-BE49-F238E27FC236}">
                    <a16:creationId xmlns:a16="http://schemas.microsoft.com/office/drawing/2014/main" xmlns="" id="{C4E7F0D8-5EC4-439C-97CB-202EA6D797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068909" y="5048227"/>
                <a:ext cx="540000" cy="540000"/>
              </a:xfrm>
              <a:prstGeom prst="rect">
                <a:avLst/>
              </a:prstGeom>
            </p:spPr>
          </p:pic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xmlns="" id="{C2ECC29C-E951-4000-8A2A-2DEB8D24D732}"/>
                  </a:ext>
                </a:extLst>
              </p:cNvPr>
              <p:cNvSpPr txBox="1"/>
              <p:nvPr/>
            </p:nvSpPr>
            <p:spPr>
              <a:xfrm>
                <a:off x="9552476" y="5598664"/>
                <a:ext cx="15728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dirty="0">
                    <a:latin typeface="한글누리" panose="020B0303000000000000" pitchFamily="50" charset="-127"/>
                    <a:ea typeface="한글누리" panose="020B0303000000000000" pitchFamily="50" charset="-127"/>
                  </a:rPr>
                  <a:t>근무 일정 확정</a:t>
                </a:r>
                <a:endParaRPr lang="en-US" altLang="ko-KR" dirty="0">
                  <a:latin typeface="한글누리" panose="020B0303000000000000" pitchFamily="50" charset="-127"/>
                  <a:ea typeface="한글누리" panose="020B0303000000000000" pitchFamily="50" charset="-127"/>
                </a:endParaRPr>
              </a:p>
            </p:txBody>
          </p:sp>
        </p:grp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xmlns="" id="{387F0B2A-860E-4572-94AE-0AC762F803F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65300" y="5229310"/>
              <a:ext cx="360000" cy="360000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xmlns="" id="{112F06A6-7BE6-4A0F-9287-FDE1AF0A460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20854" y="5229040"/>
              <a:ext cx="360000" cy="360000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xmlns="" id="{4B9B5D95-D1BD-4AA9-940F-EB9074CBBA8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01129" y="5229040"/>
              <a:ext cx="360000" cy="360000"/>
            </a:xfrm>
            <a:prstGeom prst="rect">
              <a:avLst/>
            </a:prstGeom>
          </p:spPr>
        </p:pic>
      </p:grpSp>
      <p:sp>
        <p:nvSpPr>
          <p:cNvPr id="25" name="직사각형 24">
            <a:extLst>
              <a:ext uri="{FF2B5EF4-FFF2-40B4-BE49-F238E27FC236}">
                <a16:creationId xmlns:a16="http://schemas.microsoft.com/office/drawing/2014/main" xmlns="" id="{FA1CEF57-51EF-4DF2-93E3-243BDBB2EFE6}"/>
              </a:ext>
            </a:extLst>
          </p:cNvPr>
          <p:cNvSpPr/>
          <p:nvPr/>
        </p:nvSpPr>
        <p:spPr>
          <a:xfrm>
            <a:off x="8574829" y="1064120"/>
            <a:ext cx="3107094" cy="356162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D8BB1F6C-1038-457A-9149-DBE5616E047F}"/>
              </a:ext>
            </a:extLst>
          </p:cNvPr>
          <p:cNvSpPr txBox="1"/>
          <p:nvPr/>
        </p:nvSpPr>
        <p:spPr>
          <a:xfrm>
            <a:off x="8581938" y="1098958"/>
            <a:ext cx="310404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근무 일정 관리 </a:t>
            </a:r>
            <a:r>
              <a:rPr lang="en-US" altLang="ko-KR" sz="24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(</a:t>
            </a:r>
            <a:r>
              <a:rPr lang="ko-KR" altLang="en-US" sz="24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직원</a:t>
            </a:r>
            <a:r>
              <a:rPr lang="en-US" altLang="ko-KR" sz="24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)</a:t>
            </a:r>
          </a:p>
          <a:p>
            <a:pPr marL="285750" indent="-285750">
              <a:buFontTx/>
              <a:buChar char="-"/>
            </a:pPr>
            <a:endParaRPr lang="en-US" altLang="ko-KR" sz="16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r>
              <a:rPr lang="ko-KR" altLang="en-US" sz="16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특징</a:t>
            </a:r>
            <a:endParaRPr lang="en-US" altLang="ko-KR" sz="1600" b="1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endParaRPr lang="en-US" altLang="ko-KR" sz="16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직원 직책은 해당 지점의 사장이 생성한 월별 근무 일정표가 있을 경우에만 근무 신청이 가능하다</a:t>
            </a:r>
            <a:r>
              <a:rPr lang="en-US" altLang="ko-KR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.</a:t>
            </a:r>
          </a:p>
          <a:p>
            <a:r>
              <a:rPr lang="en-US" altLang="ko-KR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 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직원 직책은 사장의 근무신청 승인 전 또는 근무 신청 거절이 된 경우에 한해서 근무 신청을 취소 할 수 있다</a:t>
            </a:r>
            <a:r>
              <a:rPr lang="en-US" altLang="ko-KR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.</a:t>
            </a:r>
          </a:p>
          <a:p>
            <a:pPr marL="285750" indent="-285750">
              <a:buFontTx/>
              <a:buChar char="-"/>
            </a:pPr>
            <a:endParaRPr lang="en-US" altLang="ko-KR" sz="16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EE463AA4-9312-4ABE-BB97-C8E0475F79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6019" y="1064120"/>
            <a:ext cx="4082970" cy="2211609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xmlns="" id="{960B5BB2-A893-4CDE-9679-2283F6B2B14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03779" y="1702623"/>
            <a:ext cx="4308471" cy="2333755"/>
          </a:xfrm>
          <a:prstGeom prst="rect">
            <a:avLst/>
          </a:prstGeom>
        </p:spPr>
      </p:pic>
      <p:sp>
        <p:nvSpPr>
          <p:cNvPr id="28" name="순서도: 수행의 시작/종료 27">
            <a:extLst>
              <a:ext uri="{FF2B5EF4-FFF2-40B4-BE49-F238E27FC236}">
                <a16:creationId xmlns:a16="http://schemas.microsoft.com/office/drawing/2014/main" xmlns="" id="{B5ADD309-0DE4-4F01-AD0C-1A9D51F2D35F}"/>
              </a:ext>
            </a:extLst>
          </p:cNvPr>
          <p:cNvSpPr/>
          <p:nvPr/>
        </p:nvSpPr>
        <p:spPr>
          <a:xfrm>
            <a:off x="10469461" y="281109"/>
            <a:ext cx="1386638" cy="419985"/>
          </a:xfrm>
          <a:prstGeom prst="flowChartTerminator">
            <a:avLst/>
          </a:prstGeom>
          <a:solidFill>
            <a:srgbClr val="A3A4A4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상세 기능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F8ADD2C4-7743-4FFD-93AF-E01630895E07}"/>
              </a:ext>
            </a:extLst>
          </p:cNvPr>
          <p:cNvSpPr txBox="1"/>
          <p:nvPr/>
        </p:nvSpPr>
        <p:spPr>
          <a:xfrm rot="20924105">
            <a:off x="1217196" y="4970941"/>
            <a:ext cx="81823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b="1" dirty="0">
                <a:solidFill>
                  <a:srgbClr val="FF0000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수정이 필요한 부분</a:t>
            </a:r>
            <a:r>
              <a:rPr lang="en-US" altLang="ko-KR" sz="4400" b="1" dirty="0">
                <a:solidFill>
                  <a:srgbClr val="FF0000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!!</a:t>
            </a:r>
            <a:endParaRPr lang="ko-KR" altLang="en-US" sz="4400" b="1" dirty="0">
              <a:solidFill>
                <a:srgbClr val="FF0000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042668D5-0A5E-4EA4-B3B4-A29900136BF1}"/>
              </a:ext>
            </a:extLst>
          </p:cNvPr>
          <p:cNvSpPr txBox="1"/>
          <p:nvPr/>
        </p:nvSpPr>
        <p:spPr>
          <a:xfrm rot="20924105">
            <a:off x="103633" y="1999296"/>
            <a:ext cx="81823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b="1" dirty="0">
                <a:solidFill>
                  <a:srgbClr val="FF0000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사진 필수 교체</a:t>
            </a:r>
            <a:r>
              <a:rPr lang="en-US" altLang="ko-KR" sz="4400" b="1" dirty="0">
                <a:solidFill>
                  <a:srgbClr val="FF0000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!!</a:t>
            </a:r>
            <a:endParaRPr lang="ko-KR" altLang="en-US" sz="4400" b="1" dirty="0">
              <a:solidFill>
                <a:srgbClr val="FF0000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396314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B675E184-1F57-46DD-A692-5C48779ADD48}"/>
              </a:ext>
            </a:extLst>
          </p:cNvPr>
          <p:cNvSpPr txBox="1"/>
          <p:nvPr/>
        </p:nvSpPr>
        <p:spPr>
          <a:xfrm>
            <a:off x="335901" y="167937"/>
            <a:ext cx="90600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3. </a:t>
            </a:r>
            <a:r>
              <a:rPr lang="ko-KR" altLang="en-US" sz="36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프로젝트 페이지 별 기능 </a:t>
            </a:r>
            <a:r>
              <a:rPr lang="en-US" altLang="ko-KR" sz="28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–    </a:t>
            </a:r>
            <a:r>
              <a:rPr lang="ko-KR" altLang="en-US" sz="28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근무 일정 관리 </a:t>
            </a:r>
            <a:r>
              <a:rPr lang="en-US" altLang="ko-KR" sz="28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(</a:t>
            </a:r>
            <a:r>
              <a:rPr lang="ko-KR" altLang="en-US" sz="28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사장</a:t>
            </a:r>
            <a:r>
              <a:rPr lang="en-US" altLang="ko-KR" sz="28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)</a:t>
            </a:r>
            <a:endParaRPr lang="ko-KR" altLang="en-US" sz="3200" dirty="0">
              <a:solidFill>
                <a:schemeClr val="bg1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xmlns="" id="{F26D0B42-C6DB-4D37-B646-E05FF1CA4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17043-EF55-4391-9AD9-100F1137D453}" type="slidenum">
              <a:rPr lang="ko-KR" altLang="en-US" smtClean="0"/>
              <a:pPr/>
              <a:t>15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E347E058-1609-427C-BC1B-B1944072B92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8558" y="125226"/>
            <a:ext cx="360000" cy="360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474E0F44-A5E7-459A-99BC-576853CB9003}"/>
              </a:ext>
            </a:extLst>
          </p:cNvPr>
          <p:cNvSpPr txBox="1"/>
          <p:nvPr/>
        </p:nvSpPr>
        <p:spPr>
          <a:xfrm>
            <a:off x="1059682" y="4164084"/>
            <a:ext cx="41846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&lt;</a:t>
            </a:r>
            <a:r>
              <a:rPr lang="ko-KR" altLang="en-US" sz="24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근무 일정 조정 프로세스</a:t>
            </a:r>
            <a:r>
              <a:rPr lang="en-US" altLang="ko-KR" sz="24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&gt;</a:t>
            </a:r>
            <a:endParaRPr lang="ko-KR" altLang="en-US" sz="2400" b="1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xmlns="" id="{6B9D98BF-0ED5-485A-940F-11185E3E69C0}"/>
              </a:ext>
            </a:extLst>
          </p:cNvPr>
          <p:cNvGrpSpPr/>
          <p:nvPr/>
        </p:nvGrpSpPr>
        <p:grpSpPr>
          <a:xfrm>
            <a:off x="1343641" y="4949979"/>
            <a:ext cx="9504719" cy="925236"/>
            <a:chOff x="1565162" y="4949979"/>
            <a:chExt cx="9504719" cy="925236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xmlns="" id="{7710ABB7-D08A-441C-80F6-64E4B6EE0B5E}"/>
                </a:ext>
              </a:extLst>
            </p:cNvPr>
            <p:cNvGrpSpPr/>
            <p:nvPr/>
          </p:nvGrpSpPr>
          <p:grpSpPr>
            <a:xfrm>
              <a:off x="1565162" y="4958783"/>
              <a:ext cx="1850186" cy="915900"/>
              <a:chOff x="1126613" y="5052093"/>
              <a:chExt cx="1850186" cy="915900"/>
            </a:xfrm>
          </p:grpSpPr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xmlns="" id="{6E47A472-CBC8-4EFB-90E2-84C7B8122549}"/>
                  </a:ext>
                </a:extLst>
              </p:cNvPr>
              <p:cNvSpPr txBox="1"/>
              <p:nvPr/>
            </p:nvSpPr>
            <p:spPr>
              <a:xfrm>
                <a:off x="1126613" y="5598661"/>
                <a:ext cx="18501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dirty="0">
                    <a:latin typeface="한글누리" panose="020B0303000000000000" pitchFamily="50" charset="-127"/>
                    <a:ea typeface="한글누리" panose="020B0303000000000000" pitchFamily="50" charset="-127"/>
                  </a:rPr>
                  <a:t> 업무 일정표 제작</a:t>
                </a:r>
              </a:p>
            </p:txBody>
          </p:sp>
          <p:pic>
            <p:nvPicPr>
              <p:cNvPr id="24" name="그림 23">
                <a:extLst>
                  <a:ext uri="{FF2B5EF4-FFF2-40B4-BE49-F238E27FC236}">
                    <a16:creationId xmlns:a16="http://schemas.microsoft.com/office/drawing/2014/main" xmlns="" id="{5EB270C0-FD1A-4249-949F-703A302B4D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81706" y="5052093"/>
                <a:ext cx="540000" cy="540000"/>
              </a:xfrm>
              <a:prstGeom prst="rect">
                <a:avLst/>
              </a:prstGeom>
            </p:spPr>
          </p:pic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xmlns="" id="{F47AA0BC-C492-4735-B96C-332CD148818B}"/>
                </a:ext>
              </a:extLst>
            </p:cNvPr>
            <p:cNvGrpSpPr/>
            <p:nvPr/>
          </p:nvGrpSpPr>
          <p:grpSpPr>
            <a:xfrm>
              <a:off x="4458750" y="4953682"/>
              <a:ext cx="1087157" cy="916488"/>
              <a:chOff x="4710065" y="5052615"/>
              <a:chExt cx="1087157" cy="916488"/>
            </a:xfrm>
          </p:grpSpPr>
          <p:pic>
            <p:nvPicPr>
              <p:cNvPr id="21" name="그림 20">
                <a:extLst>
                  <a:ext uri="{FF2B5EF4-FFF2-40B4-BE49-F238E27FC236}">
                    <a16:creationId xmlns:a16="http://schemas.microsoft.com/office/drawing/2014/main" xmlns="" id="{A5809DF1-4350-4235-9B70-9439E08F60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83643" y="5052615"/>
                <a:ext cx="540000" cy="540000"/>
              </a:xfrm>
              <a:prstGeom prst="rect">
                <a:avLst/>
              </a:prstGeom>
            </p:spPr>
          </p:pic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xmlns="" id="{6452BF53-5E14-4951-820E-FDFCBCDB5DC0}"/>
                  </a:ext>
                </a:extLst>
              </p:cNvPr>
              <p:cNvSpPr txBox="1"/>
              <p:nvPr/>
            </p:nvSpPr>
            <p:spPr>
              <a:xfrm>
                <a:off x="4710065" y="5599771"/>
                <a:ext cx="108715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dirty="0">
                    <a:latin typeface="한글누리" panose="020B0303000000000000" pitchFamily="50" charset="-127"/>
                    <a:ea typeface="한글누리" panose="020B0303000000000000" pitchFamily="50" charset="-127"/>
                  </a:rPr>
                  <a:t>근무 신청</a:t>
                </a:r>
              </a:p>
            </p:txBody>
          </p:sp>
        </p:grp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xmlns="" id="{6B57BBDC-A198-49EC-A08F-3B0C9C7CD160}"/>
                </a:ext>
              </a:extLst>
            </p:cNvPr>
            <p:cNvGrpSpPr/>
            <p:nvPr/>
          </p:nvGrpSpPr>
          <p:grpSpPr>
            <a:xfrm>
              <a:off x="6618625" y="4949979"/>
              <a:ext cx="1850186" cy="915382"/>
              <a:chOff x="6814562" y="5052615"/>
              <a:chExt cx="1850186" cy="915382"/>
            </a:xfrm>
          </p:grpSpPr>
          <p:pic>
            <p:nvPicPr>
              <p:cNvPr id="19" name="그림 18">
                <a:extLst>
                  <a:ext uri="{FF2B5EF4-FFF2-40B4-BE49-F238E27FC236}">
                    <a16:creationId xmlns:a16="http://schemas.microsoft.com/office/drawing/2014/main" xmlns="" id="{C19DCF7F-C019-44F6-B4D0-5AFF109187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69655" y="5052615"/>
                <a:ext cx="540000" cy="540000"/>
              </a:xfrm>
              <a:prstGeom prst="rect">
                <a:avLst/>
              </a:prstGeom>
            </p:spPr>
          </p:pic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xmlns="" id="{D9A99C68-8160-49B1-A14B-496636AEBE1E}"/>
                  </a:ext>
                </a:extLst>
              </p:cNvPr>
              <p:cNvSpPr txBox="1"/>
              <p:nvPr/>
            </p:nvSpPr>
            <p:spPr>
              <a:xfrm>
                <a:off x="6814562" y="5598665"/>
                <a:ext cx="18501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dirty="0">
                    <a:latin typeface="한글누리" panose="020B0303000000000000" pitchFamily="50" charset="-127"/>
                    <a:ea typeface="한글누리" panose="020B0303000000000000" pitchFamily="50" charset="-127"/>
                  </a:rPr>
                  <a:t>근무 승인 및 거절</a:t>
                </a:r>
              </a:p>
            </p:txBody>
          </p:sp>
        </p:grp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xmlns="" id="{7A46879A-C08F-49D5-AD42-D07E95D96967}"/>
                </a:ext>
              </a:extLst>
            </p:cNvPr>
            <p:cNvGrpSpPr/>
            <p:nvPr/>
          </p:nvGrpSpPr>
          <p:grpSpPr>
            <a:xfrm>
              <a:off x="9497015" y="4955446"/>
              <a:ext cx="1572866" cy="919769"/>
              <a:chOff x="9552476" y="5048227"/>
              <a:chExt cx="1572866" cy="919769"/>
            </a:xfrm>
          </p:grpSpPr>
          <p:pic>
            <p:nvPicPr>
              <p:cNvPr id="17" name="그림 16">
                <a:extLst>
                  <a:ext uri="{FF2B5EF4-FFF2-40B4-BE49-F238E27FC236}">
                    <a16:creationId xmlns:a16="http://schemas.microsoft.com/office/drawing/2014/main" xmlns="" id="{C4E7F0D8-5EC4-439C-97CB-202EA6D797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068909" y="5048227"/>
                <a:ext cx="540000" cy="540000"/>
              </a:xfrm>
              <a:prstGeom prst="rect">
                <a:avLst/>
              </a:prstGeom>
            </p:spPr>
          </p:pic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xmlns="" id="{C2ECC29C-E951-4000-8A2A-2DEB8D24D732}"/>
                  </a:ext>
                </a:extLst>
              </p:cNvPr>
              <p:cNvSpPr txBox="1"/>
              <p:nvPr/>
            </p:nvSpPr>
            <p:spPr>
              <a:xfrm>
                <a:off x="9552476" y="5598664"/>
                <a:ext cx="15728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dirty="0">
                    <a:latin typeface="한글누리" panose="020B0303000000000000" pitchFamily="50" charset="-127"/>
                    <a:ea typeface="한글누리" panose="020B0303000000000000" pitchFamily="50" charset="-127"/>
                  </a:rPr>
                  <a:t>근무 일정 확정</a:t>
                </a:r>
                <a:endParaRPr lang="en-US" altLang="ko-KR" dirty="0">
                  <a:latin typeface="한글누리" panose="020B0303000000000000" pitchFamily="50" charset="-127"/>
                  <a:ea typeface="한글누리" panose="020B0303000000000000" pitchFamily="50" charset="-127"/>
                </a:endParaRPr>
              </a:p>
            </p:txBody>
          </p:sp>
        </p:grp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xmlns="" id="{387F0B2A-860E-4572-94AE-0AC762F803F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65300" y="5229310"/>
              <a:ext cx="360000" cy="360000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xmlns="" id="{112F06A6-7BE6-4A0F-9287-FDE1AF0A460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20854" y="5229040"/>
              <a:ext cx="360000" cy="360000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xmlns="" id="{4B9B5D95-D1BD-4AA9-940F-EB9074CBBA8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01129" y="5229040"/>
              <a:ext cx="360000" cy="360000"/>
            </a:xfrm>
            <a:prstGeom prst="rect">
              <a:avLst/>
            </a:prstGeom>
          </p:spPr>
        </p:pic>
      </p:grpSp>
      <p:sp>
        <p:nvSpPr>
          <p:cNvPr id="25" name="직사각형 24">
            <a:extLst>
              <a:ext uri="{FF2B5EF4-FFF2-40B4-BE49-F238E27FC236}">
                <a16:creationId xmlns:a16="http://schemas.microsoft.com/office/drawing/2014/main" xmlns="" id="{FA1CEF57-51EF-4DF2-93E3-243BDBB2EFE6}"/>
              </a:ext>
            </a:extLst>
          </p:cNvPr>
          <p:cNvSpPr/>
          <p:nvPr/>
        </p:nvSpPr>
        <p:spPr>
          <a:xfrm>
            <a:off x="8574829" y="1064120"/>
            <a:ext cx="3107094" cy="356162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FEA33571-3D8E-4C07-ACEE-8440D3D197AD}"/>
              </a:ext>
            </a:extLst>
          </p:cNvPr>
          <p:cNvSpPr txBox="1"/>
          <p:nvPr/>
        </p:nvSpPr>
        <p:spPr>
          <a:xfrm>
            <a:off x="8581938" y="1098958"/>
            <a:ext cx="3104044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근무 일정 관리 </a:t>
            </a:r>
            <a:r>
              <a:rPr lang="en-US" altLang="ko-KR" sz="24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(</a:t>
            </a:r>
            <a:r>
              <a:rPr lang="ko-KR" altLang="en-US" sz="24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사장</a:t>
            </a:r>
            <a:r>
              <a:rPr lang="en-US" altLang="ko-KR" sz="24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)</a:t>
            </a:r>
            <a:endParaRPr lang="ko-KR" altLang="en-US" sz="2400" b="1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endParaRPr lang="en-US" altLang="ko-KR" sz="16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r>
              <a:rPr lang="ko-KR" altLang="en-US" sz="16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특징</a:t>
            </a:r>
            <a:endParaRPr lang="en-US" altLang="ko-KR" sz="1600" b="1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endParaRPr lang="ko-KR" altLang="en-US" sz="16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사장 직책은 지점별 월별 근무 일정표를 제작할 수 있으며</a:t>
            </a:r>
            <a:r>
              <a:rPr lang="en-US" altLang="ko-KR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, </a:t>
            </a:r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해당 월에 생성된 근무 일정표가 있을 경우</a:t>
            </a:r>
            <a:r>
              <a:rPr lang="en-US" altLang="ko-KR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, </a:t>
            </a:r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새로 생성이 아닌 수정만 가능하다</a:t>
            </a:r>
            <a:r>
              <a:rPr lang="en-US" altLang="ko-KR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.</a:t>
            </a:r>
          </a:p>
          <a:p>
            <a:r>
              <a:rPr lang="en-US" altLang="ko-KR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 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사장 직책은 직원의 근무 신청에 근무 신청 승인 및 거절을 할 수 있다</a:t>
            </a:r>
            <a:r>
              <a:rPr lang="en-US" altLang="ko-KR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. </a:t>
            </a:r>
          </a:p>
          <a:p>
            <a:endParaRPr lang="en-US" altLang="ko-KR" sz="16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xmlns="" id="{4CE5C6C1-3620-4558-B1BB-B60604EFF7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5464" y="1099730"/>
            <a:ext cx="3870417" cy="2096476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xmlns="" id="{7F1E8E0D-D9FC-43C0-8849-0B0B4A32316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63741" y="1843370"/>
            <a:ext cx="4271184" cy="2313558"/>
          </a:xfrm>
          <a:prstGeom prst="rect">
            <a:avLst/>
          </a:prstGeom>
        </p:spPr>
      </p:pic>
      <p:sp>
        <p:nvSpPr>
          <p:cNvPr id="29" name="순서도: 수행의 시작/종료 28">
            <a:extLst>
              <a:ext uri="{FF2B5EF4-FFF2-40B4-BE49-F238E27FC236}">
                <a16:creationId xmlns:a16="http://schemas.microsoft.com/office/drawing/2014/main" xmlns="" id="{EF6761F4-AA76-48DE-9B0B-FFF2B3E96385}"/>
              </a:ext>
            </a:extLst>
          </p:cNvPr>
          <p:cNvSpPr/>
          <p:nvPr/>
        </p:nvSpPr>
        <p:spPr>
          <a:xfrm>
            <a:off x="10469461" y="281109"/>
            <a:ext cx="1386638" cy="419985"/>
          </a:xfrm>
          <a:prstGeom prst="flowChartTerminator">
            <a:avLst/>
          </a:prstGeom>
          <a:solidFill>
            <a:srgbClr val="A3A4A4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상세 기능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28C75891-838A-4D47-AC78-E6EEBA1648D4}"/>
              </a:ext>
            </a:extLst>
          </p:cNvPr>
          <p:cNvSpPr txBox="1"/>
          <p:nvPr/>
        </p:nvSpPr>
        <p:spPr>
          <a:xfrm rot="20924105">
            <a:off x="1217196" y="4970941"/>
            <a:ext cx="81823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b="1" dirty="0">
                <a:solidFill>
                  <a:srgbClr val="FF0000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수정이 필요한 부분</a:t>
            </a:r>
            <a:r>
              <a:rPr lang="en-US" altLang="ko-KR" sz="4400" b="1" dirty="0">
                <a:solidFill>
                  <a:srgbClr val="FF0000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!!</a:t>
            </a:r>
            <a:endParaRPr lang="ko-KR" altLang="en-US" sz="4400" b="1" dirty="0">
              <a:solidFill>
                <a:srgbClr val="FF0000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AEFEA5C6-CC32-4E34-9F8E-0C488302133C}"/>
              </a:ext>
            </a:extLst>
          </p:cNvPr>
          <p:cNvSpPr txBox="1"/>
          <p:nvPr/>
        </p:nvSpPr>
        <p:spPr>
          <a:xfrm rot="20924105">
            <a:off x="-19117" y="2221846"/>
            <a:ext cx="81823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b="1" dirty="0">
                <a:solidFill>
                  <a:srgbClr val="FF0000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사진 필수 교체</a:t>
            </a:r>
            <a:r>
              <a:rPr lang="en-US" altLang="ko-KR" sz="4400" b="1" dirty="0">
                <a:solidFill>
                  <a:srgbClr val="FF0000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!!</a:t>
            </a:r>
            <a:endParaRPr lang="ko-KR" altLang="en-US" sz="4400" b="1" dirty="0">
              <a:solidFill>
                <a:srgbClr val="FF0000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838012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B675E184-1F57-46DD-A692-5C48779ADD48}"/>
              </a:ext>
            </a:extLst>
          </p:cNvPr>
          <p:cNvSpPr txBox="1"/>
          <p:nvPr/>
        </p:nvSpPr>
        <p:spPr>
          <a:xfrm>
            <a:off x="335901" y="167937"/>
            <a:ext cx="90600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3. </a:t>
            </a:r>
            <a:r>
              <a:rPr lang="ko-KR" altLang="en-US" sz="36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프로젝트 페이지 별 기능 </a:t>
            </a:r>
            <a:r>
              <a:rPr lang="en-US" altLang="ko-KR" sz="28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– </a:t>
            </a:r>
            <a:r>
              <a:rPr lang="ko-KR" altLang="en-US" sz="28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할 일 리스트</a:t>
            </a:r>
            <a:endParaRPr lang="ko-KR" altLang="en-US" sz="3200" dirty="0">
              <a:solidFill>
                <a:schemeClr val="bg1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xmlns="" id="{F26D0B42-C6DB-4D37-B646-E05FF1CA4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17043-EF55-4391-9AD9-100F1137D453}" type="slidenum">
              <a:rPr lang="ko-KR" altLang="en-US" smtClean="0"/>
              <a:pPr/>
              <a:t>16</a:t>
            </a:fld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29D439CE-B910-418C-B161-C90F2C7C0BCA}"/>
              </a:ext>
            </a:extLst>
          </p:cNvPr>
          <p:cNvSpPr txBox="1"/>
          <p:nvPr/>
        </p:nvSpPr>
        <p:spPr>
          <a:xfrm>
            <a:off x="8581938" y="1098958"/>
            <a:ext cx="3104044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Login &amp; </a:t>
            </a:r>
            <a:r>
              <a:rPr lang="en-US" altLang="ko-KR" sz="2400" b="1" dirty="0" err="1">
                <a:latin typeface="한글누리" panose="020B0303000000000000" pitchFamily="50" charset="-127"/>
                <a:ea typeface="한글누리" panose="020B0303000000000000" pitchFamily="50" charset="-127"/>
              </a:rPr>
              <a:t>Regiser</a:t>
            </a:r>
            <a:r>
              <a:rPr lang="en-US" altLang="ko-KR" sz="20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 </a:t>
            </a:r>
          </a:p>
          <a:p>
            <a:endParaRPr lang="en-US" altLang="ko-KR" sz="16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특징</a:t>
            </a:r>
          </a:p>
          <a:p>
            <a:endParaRPr lang="ko-KR" altLang="en-US" sz="8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로그인 시 이메일</a:t>
            </a:r>
            <a:r>
              <a:rPr lang="en-US" altLang="ko-KR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, </a:t>
            </a:r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비밀번호가 잘못 입력되었을 경우</a:t>
            </a:r>
            <a:r>
              <a:rPr lang="en-US" altLang="ko-KR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, </a:t>
            </a:r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어느곳에서 입력이 잘못 되었는지 확인 가능</a:t>
            </a:r>
            <a:endParaRPr lang="en-US" altLang="ko-KR" sz="16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>
              <a:buFontTx/>
              <a:buChar char="-"/>
            </a:pPr>
            <a:endParaRPr lang="ko-KR" altLang="en-US" sz="8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시간이 지나 세션 만료 시 로그인 페이지로 이동</a:t>
            </a:r>
            <a:endParaRPr lang="en-US" altLang="ko-KR" sz="16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>
              <a:buFontTx/>
              <a:buChar char="-"/>
            </a:pPr>
            <a:endParaRPr lang="ko-KR" altLang="en-US" sz="8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회원 가입시 </a:t>
            </a:r>
            <a:r>
              <a:rPr lang="en-US" altLang="ko-KR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DB</a:t>
            </a:r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의 직책</a:t>
            </a:r>
            <a:r>
              <a:rPr lang="en-US" altLang="ko-KR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, </a:t>
            </a:r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지점 정보를 활용</a:t>
            </a:r>
            <a:endParaRPr lang="en-US" altLang="ko-KR" sz="16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>
              <a:buFontTx/>
              <a:buChar char="-"/>
            </a:pPr>
            <a:endParaRPr lang="ko-KR" altLang="en-US" sz="7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회원 가입시 비밀번호는 </a:t>
            </a:r>
            <a:r>
              <a:rPr lang="en-US" altLang="ko-KR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Spring Security</a:t>
            </a:r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를 통해 </a:t>
            </a:r>
            <a:r>
              <a:rPr lang="en-US" altLang="ko-KR" sz="1600" dirty="0" err="1">
                <a:latin typeface="한글누리" panose="020B0303000000000000" pitchFamily="50" charset="-127"/>
                <a:ea typeface="한글누리" panose="020B0303000000000000" pitchFamily="50" charset="-127"/>
              </a:rPr>
              <a:t>BCript</a:t>
            </a:r>
            <a:r>
              <a:rPr lang="en-US" altLang="ko-KR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 </a:t>
            </a:r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암호화 하여 </a:t>
            </a:r>
            <a:r>
              <a:rPr lang="en-US" altLang="ko-KR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DB</a:t>
            </a:r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에 저장</a:t>
            </a:r>
            <a:endParaRPr lang="en-US" altLang="ko-KR" sz="16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>
              <a:buFontTx/>
              <a:buChar char="-"/>
            </a:pPr>
            <a:endParaRPr lang="ko-KR" altLang="en-US" sz="8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회원 가입시 모든 정보가 입력되었는지 확인창을 띄움 </a:t>
            </a:r>
            <a:endParaRPr lang="en-US" altLang="ko-KR" sz="16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BC8157BB-153F-40D7-B2A2-4AA848FEF524}"/>
              </a:ext>
            </a:extLst>
          </p:cNvPr>
          <p:cNvSpPr txBox="1"/>
          <p:nvPr/>
        </p:nvSpPr>
        <p:spPr>
          <a:xfrm rot="20924105">
            <a:off x="93071" y="2848527"/>
            <a:ext cx="81823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b="1" dirty="0">
                <a:solidFill>
                  <a:srgbClr val="FF0000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수정이 필요한 부분</a:t>
            </a:r>
            <a:r>
              <a:rPr lang="en-US" altLang="ko-KR" sz="4400" b="1" dirty="0">
                <a:solidFill>
                  <a:srgbClr val="FF0000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!!</a:t>
            </a:r>
            <a:endParaRPr lang="ko-KR" altLang="en-US" sz="4400" b="1" dirty="0">
              <a:solidFill>
                <a:srgbClr val="FF0000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C324F2AA-22EE-4951-AEE1-47A6E510B43A}"/>
              </a:ext>
            </a:extLst>
          </p:cNvPr>
          <p:cNvSpPr txBox="1"/>
          <p:nvPr/>
        </p:nvSpPr>
        <p:spPr>
          <a:xfrm rot="20924105">
            <a:off x="6180988" y="3130283"/>
            <a:ext cx="59935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b="1" dirty="0">
                <a:solidFill>
                  <a:srgbClr val="FF0000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수정이 필요한 부분</a:t>
            </a:r>
            <a:r>
              <a:rPr lang="en-US" altLang="ko-KR" sz="4400" b="1" dirty="0">
                <a:solidFill>
                  <a:srgbClr val="FF0000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!!</a:t>
            </a:r>
            <a:endParaRPr lang="ko-KR" altLang="en-US" sz="4400" b="1" dirty="0">
              <a:solidFill>
                <a:srgbClr val="FF0000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83179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19EAB0B4-7280-43CE-AF40-2C1654301CF7}"/>
              </a:ext>
            </a:extLst>
          </p:cNvPr>
          <p:cNvSpPr txBox="1"/>
          <p:nvPr/>
        </p:nvSpPr>
        <p:spPr>
          <a:xfrm>
            <a:off x="1063686" y="559834"/>
            <a:ext cx="13995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목차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B675E184-1F57-46DD-A692-5C48779ADD48}"/>
              </a:ext>
            </a:extLst>
          </p:cNvPr>
          <p:cNvSpPr txBox="1"/>
          <p:nvPr/>
        </p:nvSpPr>
        <p:spPr>
          <a:xfrm>
            <a:off x="3228386" y="1278285"/>
            <a:ext cx="48799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3200" dirty="0">
                <a:solidFill>
                  <a:schemeClr val="bg1">
                    <a:alpha val="40000"/>
                  </a:schemeClr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1.</a:t>
            </a:r>
            <a:r>
              <a:rPr lang="ko-KR" altLang="en-US" sz="3200" dirty="0">
                <a:solidFill>
                  <a:schemeClr val="bg1">
                    <a:alpha val="40000"/>
                  </a:schemeClr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 프로젝트 개요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03960508-FDFC-4ECF-ABFF-46B58E6D5EB5}"/>
              </a:ext>
            </a:extLst>
          </p:cNvPr>
          <p:cNvSpPr txBox="1"/>
          <p:nvPr/>
        </p:nvSpPr>
        <p:spPr>
          <a:xfrm>
            <a:off x="3231505" y="4159117"/>
            <a:ext cx="58969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3200" dirty="0">
                <a:solidFill>
                  <a:schemeClr val="bg1">
                    <a:alpha val="40000"/>
                  </a:schemeClr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3. </a:t>
            </a:r>
            <a:r>
              <a:rPr lang="ko-KR" altLang="en-US" sz="3200" dirty="0">
                <a:solidFill>
                  <a:schemeClr val="bg1">
                    <a:alpha val="40000"/>
                  </a:schemeClr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프로젝트 페이지 별 기능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45D444EB-B41A-40F3-83A2-4106D39D65BC}"/>
              </a:ext>
            </a:extLst>
          </p:cNvPr>
          <p:cNvSpPr txBox="1"/>
          <p:nvPr/>
        </p:nvSpPr>
        <p:spPr>
          <a:xfrm>
            <a:off x="3228393" y="5603031"/>
            <a:ext cx="599969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44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4. </a:t>
            </a:r>
            <a:r>
              <a:rPr lang="ko-KR" altLang="en-US" sz="44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프로젝트 상세 기능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A1BC3B36-1A64-4D54-80E5-F182C7E4AD9C}"/>
              </a:ext>
            </a:extLst>
          </p:cNvPr>
          <p:cNvSpPr txBox="1"/>
          <p:nvPr/>
        </p:nvSpPr>
        <p:spPr>
          <a:xfrm>
            <a:off x="3228386" y="2718701"/>
            <a:ext cx="58969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3200" dirty="0">
                <a:solidFill>
                  <a:schemeClr val="bg1">
                    <a:alpha val="40000"/>
                  </a:schemeClr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2. </a:t>
            </a:r>
            <a:r>
              <a:rPr lang="ko-KR" altLang="en-US" sz="3200" dirty="0">
                <a:solidFill>
                  <a:schemeClr val="bg1">
                    <a:alpha val="40000"/>
                  </a:schemeClr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프로젝트 역할 분담</a:t>
            </a:r>
            <a:r>
              <a:rPr lang="en-US" altLang="ko-KR" sz="3200" dirty="0">
                <a:solidFill>
                  <a:schemeClr val="bg1">
                    <a:alpha val="40000"/>
                  </a:schemeClr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 </a:t>
            </a:r>
            <a:r>
              <a:rPr lang="ko-KR" altLang="en-US" sz="3200" dirty="0">
                <a:solidFill>
                  <a:schemeClr val="bg1">
                    <a:alpha val="40000"/>
                  </a:schemeClr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및 일정</a:t>
            </a:r>
          </a:p>
        </p:txBody>
      </p:sp>
    </p:spTree>
    <p:extLst>
      <p:ext uri="{BB962C8B-B14F-4D97-AF65-F5344CB8AC3E}">
        <p14:creationId xmlns:p14="http://schemas.microsoft.com/office/powerpoint/2010/main" val="20931129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B675E184-1F57-46DD-A692-5C48779ADD48}"/>
              </a:ext>
            </a:extLst>
          </p:cNvPr>
          <p:cNvSpPr txBox="1"/>
          <p:nvPr/>
        </p:nvSpPr>
        <p:spPr>
          <a:xfrm>
            <a:off x="335901" y="167937"/>
            <a:ext cx="90600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4. </a:t>
            </a:r>
            <a:r>
              <a:rPr lang="ko-KR" altLang="en-US" sz="3600" b="1" dirty="0" smtClean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프로젝트 상세기능 </a:t>
            </a:r>
            <a:r>
              <a:rPr lang="en-US" altLang="ko-KR" sz="2800" dirty="0" smtClean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– </a:t>
            </a:r>
            <a:r>
              <a:rPr lang="ko-KR" altLang="en-US" sz="2800" dirty="0" smtClean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운영계획 메인</a:t>
            </a:r>
            <a:endParaRPr lang="ko-KR" altLang="en-US" sz="3200" dirty="0">
              <a:solidFill>
                <a:schemeClr val="bg1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xmlns="" id="{F26D0B42-C6DB-4D37-B646-E05FF1CA4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17043-EF55-4391-9AD9-100F1137D453}" type="slidenum">
              <a:rPr lang="ko-KR" altLang="en-US" smtClean="0"/>
              <a:pPr/>
              <a:t>18</a:t>
            </a:fld>
            <a:endParaRPr lang="ko-KR" altLang="en-US" dirty="0"/>
          </a:p>
        </p:txBody>
      </p:sp>
      <p:grpSp>
        <p:nvGrpSpPr>
          <p:cNvPr id="26" name="그룹 25"/>
          <p:cNvGrpSpPr/>
          <p:nvPr/>
        </p:nvGrpSpPr>
        <p:grpSpPr>
          <a:xfrm>
            <a:off x="551189" y="1221043"/>
            <a:ext cx="11042824" cy="4743299"/>
            <a:chOff x="551189" y="1221043"/>
            <a:chExt cx="11042824" cy="4743299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03684" y="1686402"/>
              <a:ext cx="5590329" cy="42779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6" name="직사각형 5"/>
            <p:cNvSpPr/>
            <p:nvPr/>
          </p:nvSpPr>
          <p:spPr>
            <a:xfrm>
              <a:off x="6064368" y="5310144"/>
              <a:ext cx="2202439" cy="400000"/>
            </a:xfrm>
            <a:prstGeom prst="rect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ko-KR" altLang="en-US" dirty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8462687" y="5228609"/>
              <a:ext cx="1118414" cy="279999"/>
            </a:xfrm>
            <a:prstGeom prst="rect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ko-KR" altLang="en-US" dirty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6064369" y="2748609"/>
              <a:ext cx="2202437" cy="400000"/>
            </a:xfrm>
            <a:prstGeom prst="rect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ko-KR" altLang="en-US" dirty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pic>
          <p:nvPicPr>
            <p:cNvPr id="2053" name="Picture 5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942"/>
            <a:stretch/>
          </p:blipFill>
          <p:spPr bwMode="auto">
            <a:xfrm>
              <a:off x="3189816" y="2643553"/>
              <a:ext cx="2330881" cy="33136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2054" name="Picture 6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94"/>
            <a:stretch/>
          </p:blipFill>
          <p:spPr bwMode="auto">
            <a:xfrm>
              <a:off x="631238" y="2648309"/>
              <a:ext cx="2338355" cy="33136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10" name="직사각형 9"/>
            <p:cNvSpPr/>
            <p:nvPr/>
          </p:nvSpPr>
          <p:spPr>
            <a:xfrm>
              <a:off x="3230131" y="3147623"/>
              <a:ext cx="2256061" cy="487286"/>
            </a:xfrm>
            <a:prstGeom prst="rect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ko-KR" altLang="en-US" dirty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3230132" y="4876772"/>
              <a:ext cx="2256060" cy="1052384"/>
            </a:xfrm>
            <a:prstGeom prst="rect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ko-KR" altLang="en-US" dirty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51189" y="1221043"/>
              <a:ext cx="4072569" cy="124649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400" b="1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1.  </a:t>
              </a:r>
              <a:r>
                <a:rPr lang="ko-KR" altLang="en-US" sz="1400" b="1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월별 목록</a:t>
              </a:r>
              <a:endParaRPr lang="en-US" altLang="ko-KR" sz="1400" b="1" dirty="0" smtClean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200" b="1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① </a:t>
              </a:r>
              <a:r>
                <a:rPr lang="en-US" altLang="ko-KR" sz="1200" b="1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: </a:t>
              </a:r>
              <a:r>
                <a:rPr lang="ko-KR" altLang="en-US" sz="1200" b="1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생성하고자 하는 연월을 입력하여 운영계획을 생성</a:t>
              </a:r>
              <a:r>
                <a:rPr lang="en-US" altLang="ko-KR" sz="1200" b="1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.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200" b="1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② </a:t>
              </a:r>
              <a:r>
                <a:rPr lang="en-US" altLang="ko-KR" sz="1200" b="1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: </a:t>
              </a:r>
              <a:r>
                <a:rPr lang="ko-KR" altLang="en-US" sz="1200" b="1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생성되어 있는 운영계획을 선택하여 수정</a:t>
              </a:r>
              <a:r>
                <a:rPr lang="en-US" altLang="ko-KR" sz="1200" b="1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.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200" b="1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③ </a:t>
              </a:r>
              <a:r>
                <a:rPr lang="en-US" altLang="ko-KR" sz="1200" b="1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: </a:t>
              </a:r>
              <a:r>
                <a:rPr lang="ko-KR" altLang="en-US" sz="1200" b="1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선택한 운영계획이 확정된 경우</a:t>
              </a:r>
              <a:r>
                <a:rPr lang="en-US" altLang="ko-KR" sz="1200" b="1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, </a:t>
              </a:r>
              <a:r>
                <a:rPr lang="ko-KR" altLang="en-US" sz="1200" b="1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수정버튼 비활성화</a:t>
              </a:r>
              <a:r>
                <a:rPr lang="en-US" altLang="ko-KR" sz="1200" b="1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.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5910024" y="1227310"/>
              <a:ext cx="4752225" cy="124649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400" b="1" dirty="0" smtClean="0">
                  <a:ea typeface="한글누리"/>
                </a:rPr>
                <a:t>2.  </a:t>
              </a:r>
              <a:r>
                <a:rPr lang="ko-KR" altLang="en-US" sz="1400" b="1" dirty="0" smtClean="0">
                  <a:ea typeface="한글누리"/>
                </a:rPr>
                <a:t>월별 일정보기</a:t>
              </a:r>
              <a:endParaRPr lang="en-US" altLang="ko-KR" sz="1400" b="1" dirty="0" smtClean="0">
                <a:ea typeface="한글누리"/>
              </a:endParaRPr>
            </a:p>
            <a:p>
              <a:pPr marL="285750" indent="-285750">
                <a:lnSpc>
                  <a:spcPct val="150000"/>
                </a:lnSpc>
                <a:buFontTx/>
                <a:buChar char="-"/>
              </a:pPr>
              <a:r>
                <a:rPr lang="ko-KR" altLang="en-US" sz="1200" b="1" dirty="0" smtClean="0">
                  <a:latin typeface="한글누리" panose="020B0303000000000000" pitchFamily="50" charset="-127"/>
                  <a:ea typeface="한글누리"/>
                </a:rPr>
                <a:t>목록에서 각 월별 운영계획 선택 시 캘린더에 해당내용 반영</a:t>
              </a:r>
              <a:r>
                <a:rPr lang="en-US" altLang="ko-KR" sz="1200" b="1" dirty="0" smtClean="0">
                  <a:latin typeface="한글누리" panose="020B0303000000000000" pitchFamily="50" charset="-127"/>
                  <a:ea typeface="한글누리"/>
                </a:rPr>
                <a:t>.</a:t>
              </a:r>
            </a:p>
            <a:p>
              <a:pPr marL="285750" indent="-285750">
                <a:lnSpc>
                  <a:spcPct val="150000"/>
                </a:lnSpc>
                <a:buFontTx/>
                <a:buChar char="-"/>
              </a:pPr>
              <a:r>
                <a:rPr lang="ko-KR" altLang="en-US" sz="1200" b="1" dirty="0" smtClean="0">
                  <a:latin typeface="한글누리" panose="020B0303000000000000" pitchFamily="50" charset="-127"/>
                  <a:ea typeface="한글누리"/>
                </a:rPr>
                <a:t>직원의 근무신청 내역이 있는 경우</a:t>
              </a:r>
              <a:r>
                <a:rPr lang="en-US" altLang="ko-KR" sz="1200" b="1" dirty="0" smtClean="0">
                  <a:latin typeface="한글누리" panose="020B0303000000000000" pitchFamily="50" charset="-127"/>
                  <a:ea typeface="한글누리"/>
                </a:rPr>
                <a:t>, </a:t>
              </a:r>
              <a:r>
                <a:rPr lang="ko-KR" altLang="en-US" sz="1200" b="1" dirty="0" smtClean="0">
                  <a:latin typeface="한글누리" panose="020B0303000000000000" pitchFamily="50" charset="-127"/>
                  <a:ea typeface="한글누리"/>
                </a:rPr>
                <a:t>직원목록이 나타나고</a:t>
              </a:r>
              <a:endParaRPr lang="en-US" altLang="ko-KR" sz="1200" b="1" dirty="0" smtClean="0">
                <a:latin typeface="한글누리" panose="020B0303000000000000" pitchFamily="50" charset="-127"/>
                <a:ea typeface="한글누리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200" b="1" dirty="0">
                  <a:latin typeface="한글누리" panose="020B0303000000000000" pitchFamily="50" charset="-127"/>
                  <a:ea typeface="한글누리"/>
                </a:rPr>
                <a:t> </a:t>
              </a:r>
              <a:r>
                <a:rPr lang="en-US" altLang="ko-KR" sz="1200" b="1" dirty="0" smtClean="0">
                  <a:latin typeface="한글누리" panose="020B0303000000000000" pitchFamily="50" charset="-127"/>
                  <a:ea typeface="한글누리"/>
                </a:rPr>
                <a:t>    </a:t>
              </a:r>
              <a:r>
                <a:rPr lang="ko-KR" altLang="en-US" sz="1200" b="1" dirty="0" smtClean="0">
                  <a:latin typeface="한글누리" panose="020B0303000000000000" pitchFamily="50" charset="-127"/>
                  <a:ea typeface="한글누리"/>
                </a:rPr>
                <a:t>직원 선택 시 해당 직원의 근무신청 내용이 반영된다</a:t>
              </a:r>
              <a:r>
                <a:rPr lang="en-US" altLang="ko-KR" sz="1200" b="1" dirty="0" smtClean="0">
                  <a:latin typeface="한글누리" panose="020B0303000000000000" pitchFamily="50" charset="-127"/>
                  <a:ea typeface="한글누리"/>
                </a:rPr>
                <a:t>.</a:t>
              </a:r>
              <a:endParaRPr lang="en-US" altLang="ko-KR" sz="1200" b="1" dirty="0">
                <a:latin typeface="한글누리" panose="020B0303000000000000" pitchFamily="50" charset="-127"/>
                <a:ea typeface="한글누리"/>
              </a:endParaRPr>
            </a:p>
          </p:txBody>
        </p:sp>
        <p:cxnSp>
          <p:nvCxnSpPr>
            <p:cNvPr id="17" name="꺾인 연결선 16"/>
            <p:cNvCxnSpPr>
              <a:stCxn id="6" idx="0"/>
              <a:endCxn id="9" idx="0"/>
            </p:cNvCxnSpPr>
            <p:nvPr/>
          </p:nvCxnSpPr>
          <p:spPr>
            <a:xfrm rot="5400000" flipH="1" flipV="1">
              <a:off x="8052974" y="4341224"/>
              <a:ext cx="81535" cy="1856306"/>
            </a:xfrm>
            <a:prstGeom prst="bentConnector3">
              <a:avLst>
                <a:gd name="adj1" fmla="val 380370"/>
              </a:avLst>
            </a:prstGeom>
            <a:ln w="19050">
              <a:solidFill>
                <a:srgbClr val="00B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직사각형 26"/>
            <p:cNvSpPr/>
            <p:nvPr/>
          </p:nvSpPr>
          <p:spPr>
            <a:xfrm>
              <a:off x="671794" y="4876772"/>
              <a:ext cx="2256060" cy="1052384"/>
            </a:xfrm>
            <a:prstGeom prst="rect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ko-KR" altLang="en-US" dirty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496980" y="4927804"/>
              <a:ext cx="401134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①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5067807" y="4927804"/>
              <a:ext cx="401134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③</a:t>
              </a:r>
              <a:endParaRPr lang="ko-KR" altLang="en-US" dirty="0" smtClean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067807" y="3188543"/>
              <a:ext cx="379313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②</a:t>
              </a:r>
              <a:endParaRPr lang="ko-KR" altLang="en-US" dirty="0" smtClean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sp>
          <p:nvSpPr>
            <p:cNvPr id="20" name="오른쪽 화살표 19"/>
            <p:cNvSpPr/>
            <p:nvPr/>
          </p:nvSpPr>
          <p:spPr>
            <a:xfrm>
              <a:off x="8350274" y="2835725"/>
              <a:ext cx="759125" cy="225768"/>
            </a:xfrm>
            <a:prstGeom prst="rightArrow">
              <a:avLst>
                <a:gd name="adj1" fmla="val 50000"/>
                <a:gd name="adj2" fmla="val 88209"/>
              </a:avLst>
            </a:prstGeom>
            <a:solidFill>
              <a:srgbClr val="00B0F0"/>
            </a:solidFill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ko-KR" altLang="en-US" dirty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64072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385" y="1150551"/>
            <a:ext cx="7619067" cy="4965578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B675E184-1F57-46DD-A692-5C48779ADD48}"/>
              </a:ext>
            </a:extLst>
          </p:cNvPr>
          <p:cNvSpPr txBox="1"/>
          <p:nvPr/>
        </p:nvSpPr>
        <p:spPr>
          <a:xfrm>
            <a:off x="335901" y="167937"/>
            <a:ext cx="90600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4. </a:t>
            </a:r>
            <a:r>
              <a:rPr lang="ko-KR" altLang="en-US" sz="3600" b="1" dirty="0" smtClean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프로젝트 상세기능 </a:t>
            </a:r>
            <a:r>
              <a:rPr lang="en-US" altLang="ko-KR" sz="2800" dirty="0" smtClean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– </a:t>
            </a:r>
            <a:r>
              <a:rPr lang="ko-KR" altLang="en-US" sz="2800" dirty="0" smtClean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근무신청</a:t>
            </a:r>
            <a:endParaRPr lang="ko-KR" altLang="en-US" sz="3200" dirty="0">
              <a:solidFill>
                <a:schemeClr val="bg1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xmlns="" id="{F26D0B42-C6DB-4D37-B646-E05FF1CA4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17043-EF55-4391-9AD9-100F1137D453}" type="slidenum">
              <a:rPr lang="ko-KR" altLang="en-US" smtClean="0"/>
              <a:pPr/>
              <a:t>19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280030" y="2508318"/>
            <a:ext cx="5382539" cy="147732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① </a:t>
            </a:r>
            <a:r>
              <a:rPr lang="en-US" altLang="ko-KR" sz="1200" b="1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: </a:t>
            </a:r>
            <a:r>
              <a:rPr lang="ko-KR" altLang="en-US" sz="1200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운영계획을 선택하면 해당 월의 운영계획과 신청된 근무가 표시됨</a:t>
            </a:r>
            <a:r>
              <a:rPr lang="en-US" altLang="ko-KR" sz="1200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b="1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② </a:t>
            </a:r>
            <a:r>
              <a:rPr lang="en-US" altLang="ko-KR" sz="1200" b="1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: </a:t>
            </a:r>
            <a:r>
              <a:rPr lang="ko-KR" altLang="en-US" sz="1200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해당 월이 승인되지 않은 경우</a:t>
            </a:r>
            <a:r>
              <a:rPr lang="en-US" altLang="ko-KR" sz="1200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 </a:t>
            </a:r>
            <a:r>
              <a:rPr lang="ko-KR" altLang="en-US" sz="1200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작성버튼이 활성화 되고</a:t>
            </a:r>
            <a:r>
              <a:rPr lang="en-US" altLang="ko-KR" sz="1200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,</a:t>
            </a:r>
            <a:r>
              <a:rPr lang="ko-KR" altLang="en-US" sz="1200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 버튼을 눌러</a:t>
            </a:r>
            <a:endParaRPr lang="en-US" altLang="ko-KR" sz="1200" dirty="0" smtClean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 </a:t>
            </a:r>
            <a:r>
              <a:rPr lang="en-US" altLang="ko-KR" sz="1200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   </a:t>
            </a:r>
            <a:r>
              <a:rPr lang="ko-KR" altLang="en-US" sz="1200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 수정기능을 활성화 하여 근무를 신청</a:t>
            </a:r>
            <a:r>
              <a:rPr lang="en-US" altLang="ko-KR" sz="1200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/</a:t>
            </a:r>
            <a:r>
              <a:rPr lang="ko-KR" altLang="en-US" sz="1200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취소</a:t>
            </a:r>
            <a:r>
              <a:rPr lang="en-US" altLang="ko-KR" sz="1200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.</a:t>
            </a:r>
            <a:endParaRPr lang="en-US" altLang="ko-KR" sz="12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b="1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③ </a:t>
            </a:r>
            <a:r>
              <a:rPr lang="en-US" altLang="ko-KR" sz="1200" b="1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: </a:t>
            </a:r>
            <a:r>
              <a:rPr lang="ko-KR" altLang="en-US" sz="1200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각 일정에 필요한 인원이 꽉 찬 경우</a:t>
            </a:r>
            <a:r>
              <a:rPr lang="en-US" altLang="ko-KR" sz="1200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, </a:t>
            </a:r>
            <a:r>
              <a:rPr lang="ko-KR" altLang="en-US" sz="1200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신청할 수 없도록 기능 비활성화</a:t>
            </a:r>
            <a:r>
              <a:rPr lang="en-US" altLang="ko-KR" sz="1200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b="1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④ </a:t>
            </a:r>
            <a:r>
              <a:rPr lang="en-US" altLang="ko-KR" sz="1200" b="1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: </a:t>
            </a:r>
            <a:r>
              <a:rPr lang="ko-KR" altLang="en-US" sz="1200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신청되었지만 반려된 일정은 클릭하여 취소한 후 다시 신청가능</a:t>
            </a:r>
            <a:r>
              <a:rPr lang="en-US" altLang="ko-KR" sz="1200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.</a:t>
            </a:r>
            <a:endParaRPr lang="ko-KR" altLang="en-US" sz="12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577759" y="1923691"/>
            <a:ext cx="2243079" cy="457200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ko-KR" altLang="en-US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208362" y="3088257"/>
            <a:ext cx="612476" cy="370935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ko-KR" altLang="en-US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cxnSp>
        <p:nvCxnSpPr>
          <p:cNvPr id="9" name="꺾인 연결선 8"/>
          <p:cNvCxnSpPr>
            <a:stCxn id="2" idx="3"/>
            <a:endCxn id="4" idx="3"/>
          </p:cNvCxnSpPr>
          <p:nvPr/>
        </p:nvCxnSpPr>
        <p:spPr>
          <a:xfrm>
            <a:off x="2820838" y="2152291"/>
            <a:ext cx="12700" cy="1121434"/>
          </a:xfrm>
          <a:prstGeom prst="bentConnector3">
            <a:avLst>
              <a:gd name="adj1" fmla="val 4516976"/>
            </a:avLst>
          </a:prstGeom>
          <a:ln w="19050">
            <a:solidFill>
              <a:srgbClr val="00B0F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오른쪽 화살표 10"/>
          <p:cNvSpPr/>
          <p:nvPr/>
        </p:nvSpPr>
        <p:spPr>
          <a:xfrm>
            <a:off x="3679781" y="1997015"/>
            <a:ext cx="1186133" cy="297612"/>
          </a:xfrm>
          <a:prstGeom prst="rightArrow">
            <a:avLst>
              <a:gd name="adj1" fmla="val 50000"/>
              <a:gd name="adj2" fmla="val 83087"/>
            </a:avLst>
          </a:prstGeom>
          <a:solidFill>
            <a:srgbClr val="00B0F0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ko-KR" altLang="en-US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082287" y="2070340"/>
            <a:ext cx="1105913" cy="293299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ko-KR" altLang="en-US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6068392" y="5198854"/>
            <a:ext cx="1105913" cy="293299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ko-KR" altLang="en-US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019909" y="1554359"/>
            <a:ext cx="3673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b="1" dirty="0" smtClean="0">
                <a:solidFill>
                  <a:schemeClr val="accent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①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459307" y="2903591"/>
            <a:ext cx="440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b="1" dirty="0">
                <a:solidFill>
                  <a:schemeClr val="accent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②</a:t>
            </a:r>
            <a:endParaRPr lang="ko-KR" altLang="en-US" b="1" dirty="0" smtClean="0">
              <a:solidFill>
                <a:schemeClr val="accent1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691467" y="2033760"/>
            <a:ext cx="440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b="1" dirty="0">
                <a:solidFill>
                  <a:schemeClr val="accent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③</a:t>
            </a:r>
            <a:endParaRPr lang="ko-KR" altLang="en-US" b="1" dirty="0" smtClean="0">
              <a:solidFill>
                <a:schemeClr val="accent1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653416" y="5161009"/>
            <a:ext cx="440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b="1" dirty="0" smtClean="0">
                <a:solidFill>
                  <a:schemeClr val="accent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④</a:t>
            </a:r>
          </a:p>
        </p:txBody>
      </p:sp>
    </p:spTree>
    <p:extLst>
      <p:ext uri="{BB962C8B-B14F-4D97-AF65-F5344CB8AC3E}">
        <p14:creationId xmlns:p14="http://schemas.microsoft.com/office/powerpoint/2010/main" val="1819614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19EAB0B4-7280-43CE-AF40-2C1654301CF7}"/>
              </a:ext>
            </a:extLst>
          </p:cNvPr>
          <p:cNvSpPr txBox="1"/>
          <p:nvPr/>
        </p:nvSpPr>
        <p:spPr>
          <a:xfrm>
            <a:off x="1063686" y="559834"/>
            <a:ext cx="13995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목차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B675E184-1F57-46DD-A692-5C48779ADD48}"/>
              </a:ext>
            </a:extLst>
          </p:cNvPr>
          <p:cNvSpPr txBox="1"/>
          <p:nvPr/>
        </p:nvSpPr>
        <p:spPr>
          <a:xfrm>
            <a:off x="3228386" y="1278285"/>
            <a:ext cx="48799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32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1.</a:t>
            </a:r>
            <a:r>
              <a:rPr lang="ko-KR" altLang="en-US" sz="32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 프로젝트 개요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03960508-FDFC-4ECF-ABFF-46B58E6D5EB5}"/>
              </a:ext>
            </a:extLst>
          </p:cNvPr>
          <p:cNvSpPr txBox="1"/>
          <p:nvPr/>
        </p:nvSpPr>
        <p:spPr>
          <a:xfrm>
            <a:off x="3231505" y="4159117"/>
            <a:ext cx="58969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32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3. </a:t>
            </a:r>
            <a:r>
              <a:rPr lang="ko-KR" altLang="en-US" sz="32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프로젝트 페이지 별 기능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45D444EB-B41A-40F3-83A2-4106D39D65BC}"/>
              </a:ext>
            </a:extLst>
          </p:cNvPr>
          <p:cNvSpPr txBox="1"/>
          <p:nvPr/>
        </p:nvSpPr>
        <p:spPr>
          <a:xfrm>
            <a:off x="3228393" y="5603031"/>
            <a:ext cx="43667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32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4. </a:t>
            </a:r>
            <a:r>
              <a:rPr lang="ko-KR" altLang="en-US" sz="32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프로젝트 상세 기능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A1BC3B36-1A64-4D54-80E5-F182C7E4AD9C}"/>
              </a:ext>
            </a:extLst>
          </p:cNvPr>
          <p:cNvSpPr txBox="1"/>
          <p:nvPr/>
        </p:nvSpPr>
        <p:spPr>
          <a:xfrm>
            <a:off x="3228386" y="2718701"/>
            <a:ext cx="58969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32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2. </a:t>
            </a:r>
            <a:r>
              <a:rPr lang="ko-KR" altLang="en-US" sz="32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프로젝트 역할 분담</a:t>
            </a:r>
            <a:r>
              <a:rPr lang="en-US" altLang="ko-KR" sz="32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 </a:t>
            </a:r>
            <a:r>
              <a:rPr lang="ko-KR" altLang="en-US" sz="32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및 일정</a:t>
            </a:r>
          </a:p>
        </p:txBody>
      </p:sp>
    </p:spTree>
    <p:extLst>
      <p:ext uri="{BB962C8B-B14F-4D97-AF65-F5344CB8AC3E}">
        <p14:creationId xmlns:p14="http://schemas.microsoft.com/office/powerpoint/2010/main" val="5763533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B675E184-1F57-46DD-A692-5C48779ADD48}"/>
              </a:ext>
            </a:extLst>
          </p:cNvPr>
          <p:cNvSpPr txBox="1"/>
          <p:nvPr/>
        </p:nvSpPr>
        <p:spPr>
          <a:xfrm>
            <a:off x="335901" y="167937"/>
            <a:ext cx="90600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4. </a:t>
            </a:r>
            <a:r>
              <a:rPr lang="ko-KR" altLang="en-US" sz="3600" b="1" dirty="0" smtClean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프로젝트 상세기능 </a:t>
            </a:r>
            <a:r>
              <a:rPr lang="en-US" altLang="ko-KR" sz="2800" dirty="0" smtClean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– </a:t>
            </a:r>
            <a:r>
              <a:rPr lang="ko-KR" altLang="en-US" sz="2800" dirty="0" smtClean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운영계획 작성</a:t>
            </a:r>
            <a:r>
              <a:rPr lang="en-US" altLang="ko-KR" sz="2800" dirty="0" smtClean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/</a:t>
            </a:r>
            <a:r>
              <a:rPr lang="ko-KR" altLang="en-US" sz="2800" dirty="0" smtClean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수정 </a:t>
            </a:r>
            <a:r>
              <a:rPr lang="en-US" altLang="ko-KR" sz="2800" dirty="0" smtClean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(1)</a:t>
            </a:r>
            <a:endParaRPr lang="ko-KR" altLang="en-US" sz="3200" dirty="0">
              <a:solidFill>
                <a:schemeClr val="bg1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xmlns="" id="{F26D0B42-C6DB-4D37-B646-E05FF1CA4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17043-EF55-4391-9AD9-100F1137D453}" type="slidenum">
              <a:rPr lang="ko-KR" altLang="en-US" smtClean="0"/>
              <a:pPr/>
              <a:t>20</a:t>
            </a:fld>
            <a:endParaRPr lang="ko-KR" altLang="en-US" dirty="0"/>
          </a:p>
        </p:txBody>
      </p:sp>
      <p:grpSp>
        <p:nvGrpSpPr>
          <p:cNvPr id="34" name="그룹 33"/>
          <p:cNvGrpSpPr/>
          <p:nvPr/>
        </p:nvGrpSpPr>
        <p:grpSpPr>
          <a:xfrm>
            <a:off x="497694" y="994045"/>
            <a:ext cx="11130975" cy="5164012"/>
            <a:chOff x="497694" y="994045"/>
            <a:chExt cx="11130975" cy="5164012"/>
          </a:xfrm>
        </p:grpSpPr>
        <p:pic>
          <p:nvPicPr>
            <p:cNvPr id="3075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7694" y="1066944"/>
              <a:ext cx="7080250" cy="50911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" name="직사각형 5"/>
            <p:cNvSpPr/>
            <p:nvPr/>
          </p:nvSpPr>
          <p:spPr>
            <a:xfrm>
              <a:off x="536143" y="1414719"/>
              <a:ext cx="2698763" cy="472031"/>
            </a:xfrm>
            <a:prstGeom prst="rect">
              <a:avLst/>
            </a:prstGeom>
            <a:noFill/>
            <a:ln w="28575">
              <a:solidFill>
                <a:srgbClr val="00B0F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770727" y="3005894"/>
              <a:ext cx="4830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>
                  <a:solidFill>
                    <a:schemeClr val="accent1"/>
                  </a:solidFill>
                </a:rPr>
                <a:t>①</a:t>
              </a:r>
              <a:endParaRPr lang="ko-KR" altLang="en-US" sz="2800" b="1" dirty="0">
                <a:solidFill>
                  <a:schemeClr val="accent1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770727" y="994045"/>
              <a:ext cx="4830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 smtClean="0">
                  <a:solidFill>
                    <a:schemeClr val="accent1"/>
                  </a:solidFill>
                </a:rPr>
                <a:t>②</a:t>
              </a:r>
              <a:endParaRPr lang="ko-KR" altLang="en-US" sz="2400" b="1" dirty="0">
                <a:solidFill>
                  <a:schemeClr val="accent1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977437" y="3005894"/>
              <a:ext cx="4830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>
                  <a:solidFill>
                    <a:schemeClr val="accent1"/>
                  </a:solidFill>
                </a:rPr>
                <a:t>③</a:t>
              </a:r>
              <a:endParaRPr lang="ko-KR" altLang="en-US" sz="2800" b="1" dirty="0">
                <a:solidFill>
                  <a:schemeClr val="accent1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577091" y="2108443"/>
              <a:ext cx="5051578" cy="1523494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5">
                  <a:lumMod val="40000"/>
                  <a:lumOff val="6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400" b="1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※</a:t>
              </a:r>
              <a:r>
                <a:rPr lang="ko-KR" altLang="en-US" sz="1400" b="1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 </a:t>
              </a:r>
              <a:r>
                <a:rPr lang="ko-KR" altLang="en-US" sz="1400" b="1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동작순서</a:t>
              </a:r>
              <a:endParaRPr lang="en-US" altLang="ko-KR" sz="1400" b="1" dirty="0" smtClean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200" b="1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① </a:t>
              </a:r>
              <a:r>
                <a:rPr lang="en-US" altLang="ko-KR" sz="1200" b="1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: </a:t>
              </a:r>
              <a:r>
                <a:rPr lang="ko-KR" altLang="en-US" sz="1200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등록할 이벤트의 배경색</a:t>
              </a:r>
              <a:r>
                <a:rPr lang="en-US" altLang="ko-KR" sz="1200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,</a:t>
              </a:r>
              <a:r>
                <a:rPr lang="ko-KR" altLang="en-US" sz="1200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 시간정보를 입력하여 추가</a:t>
              </a:r>
              <a:endParaRPr lang="en-US" altLang="ko-KR" sz="1200" dirty="0" smtClean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200" b="1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② </a:t>
              </a:r>
              <a:r>
                <a:rPr lang="en-US" altLang="ko-KR" sz="1200" b="1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: </a:t>
              </a:r>
              <a:r>
                <a:rPr lang="ko-KR" altLang="en-US" sz="1200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등록된 이벤트에 필요한 인원수를 입력</a:t>
              </a:r>
              <a:endParaRPr lang="en-US" altLang="ko-KR" sz="1200" dirty="0" smtClean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200" b="1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③ </a:t>
              </a:r>
              <a:r>
                <a:rPr lang="en-US" altLang="ko-KR" sz="1200" b="1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: </a:t>
              </a:r>
              <a:r>
                <a:rPr lang="ko-KR" altLang="en-US" sz="1200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캘린더 영역에 </a:t>
              </a:r>
              <a:r>
                <a:rPr lang="ko-KR" altLang="en-US" sz="1200" dirty="0" err="1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드롭다운</a:t>
              </a:r>
              <a:r>
                <a:rPr lang="ko-KR" altLang="en-US" sz="1200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 또는 이벤트를 선택하고 캘린더 영역을</a:t>
              </a:r>
              <a:endParaRPr lang="en-US" altLang="ko-KR" sz="1200" dirty="0" smtClean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200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 </a:t>
              </a:r>
              <a:r>
                <a:rPr lang="en-US" altLang="ko-KR" sz="1200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   </a:t>
              </a:r>
              <a:r>
                <a:rPr lang="ko-KR" altLang="en-US" sz="1200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 선택하여 일정을 추가</a:t>
              </a:r>
              <a:endParaRPr lang="en-US" altLang="ko-KR" sz="1200" dirty="0" smtClean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cxnSp>
          <p:nvCxnSpPr>
            <p:cNvPr id="12" name="꺾인 연결선 11"/>
            <p:cNvCxnSpPr>
              <a:stCxn id="6" idx="3"/>
              <a:endCxn id="16" idx="2"/>
            </p:cNvCxnSpPr>
            <p:nvPr/>
          </p:nvCxnSpPr>
          <p:spPr>
            <a:xfrm>
              <a:off x="3234906" y="1650735"/>
              <a:ext cx="1543004" cy="3408406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00B0F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6577090" y="5059141"/>
              <a:ext cx="2149224" cy="69249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5">
                  <a:lumMod val="40000"/>
                  <a:lumOff val="6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400" b="1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※</a:t>
              </a:r>
              <a:r>
                <a:rPr lang="ko-KR" altLang="en-US" sz="1400" b="1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 </a:t>
              </a:r>
              <a:r>
                <a:rPr lang="ko-KR" altLang="en-US" sz="1400" b="1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동일한 날짜의 이벤트</a:t>
              </a:r>
              <a:endParaRPr lang="en-US" altLang="ko-KR" sz="1400" b="1" dirty="0" smtClean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200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- </a:t>
              </a:r>
              <a:r>
                <a:rPr lang="ko-KR" altLang="en-US" sz="1200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시작시간 순으로 정렬됨</a:t>
              </a:r>
              <a:endParaRPr lang="en-US" altLang="ko-KR" sz="1200" dirty="0" smtClean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577090" y="3954937"/>
              <a:ext cx="5051579" cy="69249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5">
                  <a:lumMod val="40000"/>
                  <a:lumOff val="6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400" b="1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※</a:t>
              </a:r>
              <a:r>
                <a:rPr lang="ko-KR" altLang="en-US" sz="1400" b="1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 </a:t>
              </a:r>
              <a:r>
                <a:rPr lang="ko-KR" altLang="en-US" sz="1400" b="1" dirty="0" err="1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드롭다운으로</a:t>
              </a:r>
              <a:r>
                <a:rPr lang="ko-KR" altLang="en-US" sz="1400" b="1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 이벤트가 생성될 때</a:t>
              </a:r>
              <a:endParaRPr lang="en-US" altLang="ko-KR" sz="1400" b="1" dirty="0" smtClean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200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- </a:t>
              </a:r>
              <a:r>
                <a:rPr lang="ko-KR" altLang="en-US" sz="1200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생성시점에 입력되어 있는 </a:t>
              </a:r>
              <a:r>
                <a:rPr lang="ko-KR" altLang="en-US" sz="1200" dirty="0" err="1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박스안의</a:t>
              </a:r>
              <a:r>
                <a:rPr lang="ko-KR" altLang="en-US" sz="1200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 값을 읽어 인원수가 등록된다</a:t>
              </a:r>
              <a:r>
                <a:rPr lang="en-US" altLang="ko-KR" sz="1200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.</a:t>
              </a:r>
              <a:r>
                <a:rPr lang="ko-KR" altLang="en-US" sz="1200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 </a:t>
              </a:r>
              <a:endParaRPr lang="en-US" altLang="ko-KR" sz="1100" dirty="0" smtClean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4812414" y="3580252"/>
              <a:ext cx="432048" cy="403122"/>
            </a:xfrm>
            <a:prstGeom prst="ellipse">
              <a:avLst/>
            </a:prstGeom>
            <a:noFill/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타원 15"/>
            <p:cNvSpPr/>
            <p:nvPr/>
          </p:nvSpPr>
          <p:spPr>
            <a:xfrm>
              <a:off x="4777910" y="4857580"/>
              <a:ext cx="432048" cy="403122"/>
            </a:xfrm>
            <a:prstGeom prst="ellipse">
              <a:avLst/>
            </a:prstGeom>
            <a:noFill/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7" name="꺾인 연결선 16"/>
            <p:cNvCxnSpPr>
              <a:stCxn id="15" idx="6"/>
              <a:endCxn id="16" idx="6"/>
            </p:cNvCxnSpPr>
            <p:nvPr/>
          </p:nvCxnSpPr>
          <p:spPr>
            <a:xfrm flipH="1">
              <a:off x="5209958" y="3781813"/>
              <a:ext cx="34504" cy="1277328"/>
            </a:xfrm>
            <a:prstGeom prst="bentConnector3">
              <a:avLst>
                <a:gd name="adj1" fmla="val -662532"/>
              </a:avLst>
            </a:prstGeom>
            <a:ln w="190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꺾인 연결선 22"/>
            <p:cNvCxnSpPr>
              <a:endCxn id="14" idx="1"/>
            </p:cNvCxnSpPr>
            <p:nvPr/>
          </p:nvCxnSpPr>
          <p:spPr>
            <a:xfrm flipV="1">
              <a:off x="5469148" y="4301186"/>
              <a:ext cx="1107942" cy="232769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00B0F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/>
            <p:cNvSpPr txBox="1"/>
            <p:nvPr/>
          </p:nvSpPr>
          <p:spPr>
            <a:xfrm>
              <a:off x="6577089" y="1201794"/>
              <a:ext cx="3843620" cy="46166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5">
                  <a:lumMod val="40000"/>
                  <a:lumOff val="6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600" b="1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1. </a:t>
              </a:r>
              <a:r>
                <a:rPr lang="ko-KR" altLang="en-US" sz="1600" b="1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이벤트 바를 생성하여 등록하는 경우</a:t>
              </a:r>
              <a:endParaRPr lang="en-US" altLang="ko-KR" sz="1600" b="1" dirty="0" smtClean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54968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B675E184-1F57-46DD-A692-5C48779ADD48}"/>
              </a:ext>
            </a:extLst>
          </p:cNvPr>
          <p:cNvSpPr txBox="1"/>
          <p:nvPr/>
        </p:nvSpPr>
        <p:spPr>
          <a:xfrm>
            <a:off x="335901" y="167937"/>
            <a:ext cx="90600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4. </a:t>
            </a:r>
            <a:r>
              <a:rPr lang="ko-KR" altLang="en-US" sz="3600" b="1" dirty="0" smtClean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프로젝트 상세기능 </a:t>
            </a:r>
            <a:r>
              <a:rPr lang="en-US" altLang="ko-KR" sz="2800" dirty="0" smtClean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– </a:t>
            </a:r>
            <a:r>
              <a:rPr lang="ko-KR" altLang="en-US" sz="28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운영계획 작성</a:t>
            </a:r>
            <a:r>
              <a:rPr lang="en-US" altLang="ko-KR" sz="28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/</a:t>
            </a:r>
            <a:r>
              <a:rPr lang="ko-KR" altLang="en-US" sz="28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수정 </a:t>
            </a:r>
            <a:r>
              <a:rPr lang="en-US" altLang="ko-KR" sz="2800" dirty="0" smtClean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(2)</a:t>
            </a:r>
            <a:endParaRPr lang="ko-KR" altLang="en-US" sz="3200" dirty="0">
              <a:solidFill>
                <a:schemeClr val="bg1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xmlns="" id="{F26D0B42-C6DB-4D37-B646-E05FF1CA4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17043-EF55-4391-9AD9-100F1137D453}" type="slidenum">
              <a:rPr lang="ko-KR" altLang="en-US" smtClean="0"/>
              <a:pPr/>
              <a:t>21</a:t>
            </a:fld>
            <a:endParaRPr lang="ko-KR" altLang="en-US" dirty="0"/>
          </a:p>
        </p:txBody>
      </p:sp>
      <p:grpSp>
        <p:nvGrpSpPr>
          <p:cNvPr id="51" name="그룹 50"/>
          <p:cNvGrpSpPr/>
          <p:nvPr/>
        </p:nvGrpSpPr>
        <p:grpSpPr>
          <a:xfrm>
            <a:off x="583129" y="1236470"/>
            <a:ext cx="11010430" cy="4843180"/>
            <a:chOff x="583129" y="1236470"/>
            <a:chExt cx="11010430" cy="4843180"/>
          </a:xfrm>
        </p:grpSpPr>
        <p:pic>
          <p:nvPicPr>
            <p:cNvPr id="4102" name="Picture 6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3129" y="1236470"/>
              <a:ext cx="5584758" cy="4491268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오른쪽 화살표 11"/>
            <p:cNvSpPr/>
            <p:nvPr/>
          </p:nvSpPr>
          <p:spPr>
            <a:xfrm>
              <a:off x="1810321" y="2817357"/>
              <a:ext cx="3002614" cy="284123"/>
            </a:xfrm>
            <a:prstGeom prst="rightArrow">
              <a:avLst/>
            </a:prstGeom>
            <a:solidFill>
              <a:srgbClr val="00B0F0"/>
            </a:solidFill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타원 12"/>
            <p:cNvSpPr/>
            <p:nvPr/>
          </p:nvSpPr>
          <p:spPr>
            <a:xfrm>
              <a:off x="2160404" y="1807779"/>
              <a:ext cx="149620" cy="153017"/>
            </a:xfrm>
            <a:prstGeom prst="ellipse">
              <a:avLst/>
            </a:prstGeom>
            <a:solidFill>
              <a:srgbClr val="00B0F0"/>
            </a:solidFill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오른쪽 화살표 13"/>
            <p:cNvSpPr/>
            <p:nvPr/>
          </p:nvSpPr>
          <p:spPr>
            <a:xfrm>
              <a:off x="1810321" y="3906479"/>
              <a:ext cx="3002614" cy="288032"/>
            </a:xfrm>
            <a:prstGeom prst="rightArrow">
              <a:avLst/>
            </a:prstGeom>
            <a:solidFill>
              <a:srgbClr val="00B0F0"/>
            </a:solidFill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타원 14"/>
            <p:cNvSpPr/>
            <p:nvPr/>
          </p:nvSpPr>
          <p:spPr>
            <a:xfrm>
              <a:off x="3279948" y="4872904"/>
              <a:ext cx="149620" cy="153017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7" name="꺾인 연결선 16"/>
            <p:cNvCxnSpPr>
              <a:stCxn id="18" idx="3"/>
              <a:endCxn id="33" idx="1"/>
            </p:cNvCxnSpPr>
            <p:nvPr/>
          </p:nvCxnSpPr>
          <p:spPr>
            <a:xfrm>
              <a:off x="4994693" y="3967649"/>
              <a:ext cx="813207" cy="1546389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00B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/>
            <p:cNvSpPr/>
            <p:nvPr/>
          </p:nvSpPr>
          <p:spPr>
            <a:xfrm>
              <a:off x="1638830" y="3668779"/>
              <a:ext cx="3355863" cy="597739"/>
            </a:xfrm>
            <a:prstGeom prst="rect">
              <a:avLst/>
            </a:prstGeom>
            <a:noFill/>
            <a:ln w="28575">
              <a:solidFill>
                <a:srgbClr val="00B0F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960483" y="1489332"/>
              <a:ext cx="48308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b="1" dirty="0">
                  <a:solidFill>
                    <a:schemeClr val="accent1"/>
                  </a:solidFill>
                </a:rPr>
                <a:t>①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960483" y="2561008"/>
              <a:ext cx="48308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b="1" dirty="0" smtClean="0">
                  <a:solidFill>
                    <a:schemeClr val="accent1"/>
                  </a:solidFill>
                </a:rPr>
                <a:t>②</a:t>
              </a:r>
              <a:endParaRPr lang="ko-KR" altLang="en-US" sz="2800" b="1" dirty="0">
                <a:solidFill>
                  <a:schemeClr val="accent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960482" y="3654283"/>
              <a:ext cx="48308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b="1" dirty="0">
                  <a:solidFill>
                    <a:schemeClr val="accent1"/>
                  </a:solidFill>
                </a:rPr>
                <a:t>③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960483" y="4723432"/>
              <a:ext cx="48308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b="1" dirty="0" smtClean="0">
                  <a:solidFill>
                    <a:schemeClr val="accent1"/>
                  </a:solidFill>
                </a:rPr>
                <a:t>④</a:t>
              </a:r>
              <a:endParaRPr lang="ko-KR" altLang="en-US" sz="2800" b="1" dirty="0">
                <a:solidFill>
                  <a:schemeClr val="accent1"/>
                </a:solidFill>
              </a:endParaRPr>
            </a:p>
          </p:txBody>
        </p:sp>
        <p:cxnSp>
          <p:nvCxnSpPr>
            <p:cNvPr id="23" name="꺾인 연결선 22"/>
            <p:cNvCxnSpPr>
              <a:stCxn id="22" idx="2"/>
              <a:endCxn id="15" idx="4"/>
            </p:cNvCxnSpPr>
            <p:nvPr/>
          </p:nvCxnSpPr>
          <p:spPr>
            <a:xfrm rot="5400000" flipH="1" flipV="1">
              <a:off x="2168024" y="4059919"/>
              <a:ext cx="220731" cy="2152735"/>
            </a:xfrm>
            <a:prstGeom prst="bentConnector3">
              <a:avLst>
                <a:gd name="adj1" fmla="val -72300"/>
              </a:avLst>
            </a:prstGeom>
            <a:ln w="190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줄무늬가 있는 오른쪽 화살표 23"/>
            <p:cNvSpPr/>
            <p:nvPr/>
          </p:nvSpPr>
          <p:spPr>
            <a:xfrm>
              <a:off x="5613988" y="3940683"/>
              <a:ext cx="1382036" cy="381715"/>
            </a:xfrm>
            <a:prstGeom prst="stripedRightArrow">
              <a:avLst>
                <a:gd name="adj1" fmla="val 57723"/>
                <a:gd name="adj2" fmla="val 98058"/>
              </a:avLst>
            </a:prstGeom>
            <a:solidFill>
              <a:srgbClr val="00B0F0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5613986" y="2121381"/>
              <a:ext cx="5979573" cy="120032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200" b="1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① </a:t>
              </a:r>
              <a:r>
                <a:rPr lang="en-US" altLang="ko-KR" sz="1200" b="1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: </a:t>
              </a:r>
              <a:r>
                <a:rPr lang="ko-KR" altLang="en-US" sz="1200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달력의 날짜를 클릭하여 시간입력 후 일정생성</a:t>
              </a:r>
              <a:r>
                <a:rPr lang="en-US" altLang="ko-KR" sz="1200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.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200" b="1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② </a:t>
              </a:r>
              <a:r>
                <a:rPr lang="en-US" altLang="ko-KR" sz="1200" b="1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: </a:t>
              </a:r>
              <a:r>
                <a:rPr lang="ko-KR" altLang="en-US" sz="1200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달력의 날짜를 드래그하여 시간입력 후 여러 개 일정 동시생성</a:t>
              </a:r>
              <a:endParaRPr lang="en-US" altLang="ko-KR" sz="1200" dirty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200" b="1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③ </a:t>
              </a:r>
              <a:r>
                <a:rPr lang="en-US" altLang="ko-KR" sz="1200" b="1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: </a:t>
              </a:r>
              <a:r>
                <a:rPr lang="ko-KR" altLang="en-US" sz="1200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생성 시 동일 일정이 있는 경우 </a:t>
              </a:r>
              <a:r>
                <a:rPr lang="ko-KR" altLang="en-US" sz="1200" dirty="0" err="1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경고창</a:t>
              </a:r>
              <a:r>
                <a:rPr lang="ko-KR" altLang="en-US" sz="1200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 팝업</a:t>
              </a:r>
              <a:r>
                <a:rPr lang="en-US" altLang="ko-KR" sz="1200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,</a:t>
              </a:r>
              <a:r>
                <a:rPr lang="en-US" altLang="ko-KR" sz="1200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 </a:t>
              </a:r>
              <a:r>
                <a:rPr lang="ko-KR" altLang="en-US" sz="1200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중복</a:t>
              </a:r>
              <a:r>
                <a:rPr lang="ko-KR" altLang="en-US" sz="1200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을</a:t>
              </a:r>
              <a:r>
                <a:rPr lang="ko-KR" altLang="en-US" sz="1200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 표시하고 나머지를 생성</a:t>
              </a:r>
              <a:r>
                <a:rPr lang="en-US" altLang="ko-KR" sz="1200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.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200" b="1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④ </a:t>
              </a:r>
              <a:r>
                <a:rPr lang="en-US" altLang="ko-KR" sz="1200" b="1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: </a:t>
              </a:r>
              <a:r>
                <a:rPr lang="ko-KR" altLang="en-US" sz="1200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일정을 클릭하여 클릭한 일정 삭제</a:t>
              </a:r>
              <a:endParaRPr lang="ko-KR" altLang="en-US" sz="1200" dirty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pic>
          <p:nvPicPr>
            <p:cNvPr id="30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6845" y="3617522"/>
              <a:ext cx="4052665" cy="9900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33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07900" y="4948425"/>
              <a:ext cx="3013956" cy="1131225"/>
            </a:xfrm>
            <a:prstGeom prst="rect">
              <a:avLst/>
            </a:prstGeom>
            <a:noFill/>
            <a:ln w="9525">
              <a:solidFill>
                <a:schemeClr val="bg2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44" name="TextBox 43"/>
            <p:cNvSpPr txBox="1"/>
            <p:nvPr/>
          </p:nvSpPr>
          <p:spPr>
            <a:xfrm>
              <a:off x="5613987" y="1376456"/>
              <a:ext cx="4038972" cy="46166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600" b="1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2</a:t>
              </a:r>
              <a:r>
                <a:rPr lang="en-US" altLang="ko-KR" sz="1600" b="1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. </a:t>
              </a:r>
              <a:r>
                <a:rPr lang="ko-KR" altLang="en-US" sz="1600" b="1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캘린더 위에서 이벤트를 등록하는 경우</a:t>
              </a:r>
              <a:endParaRPr lang="en-US" altLang="ko-KR" sz="1600" b="1" dirty="0" smtClean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51091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B675E184-1F57-46DD-A692-5C48779ADD48}"/>
              </a:ext>
            </a:extLst>
          </p:cNvPr>
          <p:cNvSpPr txBox="1"/>
          <p:nvPr/>
        </p:nvSpPr>
        <p:spPr>
          <a:xfrm>
            <a:off x="335901" y="167937"/>
            <a:ext cx="90600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4. </a:t>
            </a:r>
            <a:r>
              <a:rPr lang="ko-KR" altLang="en-US" sz="3600" b="1" dirty="0" smtClean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프로젝트 상세기능 </a:t>
            </a:r>
            <a:r>
              <a:rPr lang="en-US" altLang="ko-KR" sz="2800" dirty="0" smtClean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– </a:t>
            </a:r>
            <a:r>
              <a:rPr lang="ko-KR" altLang="en-US" sz="2800" dirty="0" smtClean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근무승인</a:t>
            </a:r>
            <a:endParaRPr lang="ko-KR" altLang="en-US" sz="3200" dirty="0">
              <a:solidFill>
                <a:schemeClr val="bg1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xmlns="" id="{F26D0B42-C6DB-4D37-B646-E05FF1CA4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17043-EF55-4391-9AD9-100F1137D453}" type="slidenum">
              <a:rPr lang="ko-KR" altLang="en-US" smtClean="0"/>
              <a:pPr/>
              <a:t>22</a:t>
            </a:fld>
            <a:endParaRPr lang="ko-KR" altLang="en-US" dirty="0"/>
          </a:p>
        </p:txBody>
      </p:sp>
      <p:grpSp>
        <p:nvGrpSpPr>
          <p:cNvPr id="16" name="그룹 15"/>
          <p:cNvGrpSpPr/>
          <p:nvPr/>
        </p:nvGrpSpPr>
        <p:grpSpPr>
          <a:xfrm>
            <a:off x="543255" y="1134097"/>
            <a:ext cx="11077992" cy="4956154"/>
            <a:chOff x="543255" y="1134097"/>
            <a:chExt cx="11077992" cy="4956154"/>
          </a:xfrm>
        </p:grpSpPr>
        <p:pic>
          <p:nvPicPr>
            <p:cNvPr id="5122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255" y="1134097"/>
              <a:ext cx="7455454" cy="4956154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" name="직사각형 1"/>
            <p:cNvSpPr/>
            <p:nvPr/>
          </p:nvSpPr>
          <p:spPr>
            <a:xfrm>
              <a:off x="551881" y="3881887"/>
              <a:ext cx="2122307" cy="431321"/>
            </a:xfrm>
            <a:prstGeom prst="rect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ko-KR" altLang="en-US" dirty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sp>
          <p:nvSpPr>
            <p:cNvPr id="4" name="직사각형 3"/>
            <p:cNvSpPr/>
            <p:nvPr/>
          </p:nvSpPr>
          <p:spPr>
            <a:xfrm>
              <a:off x="551881" y="1906438"/>
              <a:ext cx="2122307" cy="414068"/>
            </a:xfrm>
            <a:prstGeom prst="rect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ko-KR" altLang="en-US" dirty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2139351" y="4511616"/>
              <a:ext cx="534837" cy="370935"/>
            </a:xfrm>
            <a:prstGeom prst="rect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ko-KR" altLang="en-US" dirty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831456" y="5046453"/>
              <a:ext cx="1181819" cy="388189"/>
            </a:xfrm>
            <a:prstGeom prst="rect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ko-KR" altLang="en-US" dirty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cxnSp>
          <p:nvCxnSpPr>
            <p:cNvPr id="9" name="꺾인 연결선 8"/>
            <p:cNvCxnSpPr>
              <a:stCxn id="2" idx="3"/>
              <a:endCxn id="6" idx="0"/>
            </p:cNvCxnSpPr>
            <p:nvPr/>
          </p:nvCxnSpPr>
          <p:spPr>
            <a:xfrm>
              <a:off x="2674188" y="4097548"/>
              <a:ext cx="3748178" cy="948905"/>
            </a:xfrm>
            <a:prstGeom prst="bentConnector2">
              <a:avLst/>
            </a:prstGeom>
            <a:ln w="19050">
              <a:solidFill>
                <a:srgbClr val="00B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꺾인 연결선 11"/>
            <p:cNvCxnSpPr>
              <a:stCxn id="5" idx="3"/>
              <a:endCxn id="6" idx="1"/>
            </p:cNvCxnSpPr>
            <p:nvPr/>
          </p:nvCxnSpPr>
          <p:spPr>
            <a:xfrm>
              <a:off x="2674188" y="4697084"/>
              <a:ext cx="3157268" cy="543464"/>
            </a:xfrm>
            <a:prstGeom prst="bentConnector3">
              <a:avLst/>
            </a:prstGeom>
            <a:ln w="19050">
              <a:solidFill>
                <a:srgbClr val="00B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직사각형 19"/>
            <p:cNvSpPr/>
            <p:nvPr/>
          </p:nvSpPr>
          <p:spPr>
            <a:xfrm>
              <a:off x="2139351" y="3050877"/>
              <a:ext cx="534837" cy="370935"/>
            </a:xfrm>
            <a:prstGeom prst="rect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ko-KR" altLang="en-US" dirty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sp>
          <p:nvSpPr>
            <p:cNvPr id="14" name="오른쪽 화살표 13"/>
            <p:cNvSpPr/>
            <p:nvPr/>
          </p:nvSpPr>
          <p:spPr>
            <a:xfrm>
              <a:off x="2881222" y="1971136"/>
              <a:ext cx="1268083" cy="284671"/>
            </a:xfrm>
            <a:prstGeom prst="rightArrow">
              <a:avLst>
                <a:gd name="adj1" fmla="val 50000"/>
                <a:gd name="adj2" fmla="val 134849"/>
              </a:avLst>
            </a:prstGeom>
            <a:solidFill>
              <a:srgbClr val="00B0F0"/>
            </a:solidFill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ko-KR" altLang="en-US" dirty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708696" y="1614740"/>
              <a:ext cx="405442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b="1" dirty="0" smtClean="0">
                  <a:solidFill>
                    <a:schemeClr val="accent1"/>
                  </a:solidFill>
                  <a:latin typeface="한글누리" panose="020B0303000000000000" pitchFamily="50" charset="-127"/>
                  <a:ea typeface="한글누리" panose="020B0303000000000000" pitchFamily="50" charset="-127"/>
                </a:rPr>
                <a:t>①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708696" y="3697221"/>
              <a:ext cx="405442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b="1" dirty="0">
                  <a:solidFill>
                    <a:schemeClr val="accent1"/>
                  </a:solidFill>
                  <a:latin typeface="한글누리" panose="020B0303000000000000" pitchFamily="50" charset="-127"/>
                  <a:ea typeface="한글누리" panose="020B0303000000000000" pitchFamily="50" charset="-127"/>
                </a:rPr>
                <a:t>②</a:t>
              </a:r>
              <a:endParaRPr lang="ko-KR" altLang="en-US" b="1" dirty="0" smtClean="0">
                <a:solidFill>
                  <a:schemeClr val="accent1"/>
                </a:solidFill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2708696" y="4772657"/>
              <a:ext cx="405442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b="1" dirty="0" smtClean="0">
                  <a:solidFill>
                    <a:schemeClr val="accent1"/>
                  </a:solidFill>
                  <a:latin typeface="한글누리" panose="020B0303000000000000" pitchFamily="50" charset="-127"/>
                  <a:ea typeface="한글누리" panose="020B0303000000000000" pitchFamily="50" charset="-127"/>
                </a:rPr>
                <a:t>③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2708696" y="3033625"/>
              <a:ext cx="405442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b="1" dirty="0" smtClean="0">
                  <a:solidFill>
                    <a:schemeClr val="accent1"/>
                  </a:solidFill>
                  <a:latin typeface="한글누리" panose="020B0303000000000000" pitchFamily="50" charset="-127"/>
                  <a:ea typeface="한글누리" panose="020B0303000000000000" pitchFamily="50" charset="-127"/>
                </a:rPr>
                <a:t>④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5641674" y="1279299"/>
              <a:ext cx="5979573" cy="175432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200" b="1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① </a:t>
              </a:r>
              <a:r>
                <a:rPr lang="en-US" altLang="ko-KR" sz="1200" b="1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: </a:t>
              </a:r>
              <a:r>
                <a:rPr lang="ko-KR" altLang="en-US" sz="1200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월별 운영계획을 선택하면 해당월의 전체 운영계획이 캘린더에 반영된다</a:t>
              </a:r>
              <a:r>
                <a:rPr lang="en-US" altLang="ko-KR" sz="1200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.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200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 </a:t>
              </a:r>
              <a:r>
                <a:rPr lang="en-US" altLang="ko-KR" sz="1200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    </a:t>
              </a:r>
              <a:r>
                <a:rPr lang="ko-KR" altLang="en-US" sz="1200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해당 월에 근무를 신청한 직원이 있다면 직원목록이 나타난다</a:t>
              </a:r>
              <a:r>
                <a:rPr lang="en-US" altLang="ko-KR" sz="1200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.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200" b="1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② </a:t>
              </a:r>
              <a:r>
                <a:rPr lang="en-US" altLang="ko-KR" sz="1200" b="1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: </a:t>
              </a:r>
              <a:r>
                <a:rPr lang="ko-KR" altLang="en-US" sz="1200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직원을 선택하면 캘린더에 해당 직원이 신청한 내용이 반영된다</a:t>
              </a:r>
              <a:r>
                <a:rPr lang="en-US" altLang="ko-KR" sz="1200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.</a:t>
              </a:r>
              <a:endParaRPr lang="en-US" altLang="ko-KR" sz="1200" dirty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200" b="1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③ </a:t>
              </a:r>
              <a:r>
                <a:rPr lang="en-US" altLang="ko-KR" sz="1200" b="1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: </a:t>
              </a:r>
              <a:r>
                <a:rPr lang="ko-KR" altLang="en-US" sz="1200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수정버튼을 누르면 편집기능이 활성화되고</a:t>
              </a:r>
              <a:r>
                <a:rPr lang="en-US" altLang="ko-KR" sz="1200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, </a:t>
              </a:r>
              <a:r>
                <a:rPr lang="ko-KR" altLang="en-US" sz="1200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직원이 신청한 일정을 선택하면</a:t>
              </a:r>
              <a:endParaRPr lang="en-US" altLang="ko-KR" sz="1200" dirty="0" smtClean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200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 </a:t>
              </a:r>
              <a:r>
                <a:rPr lang="en-US" altLang="ko-KR" sz="1200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    </a:t>
              </a:r>
              <a:r>
                <a:rPr lang="ko-KR" altLang="en-US" sz="1200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해당 일정이 반려된다</a:t>
              </a:r>
              <a:r>
                <a:rPr lang="en-US" altLang="ko-KR" sz="1200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.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200" b="1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④ </a:t>
              </a:r>
              <a:r>
                <a:rPr lang="en-US" altLang="ko-KR" sz="1200" b="1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: </a:t>
              </a:r>
              <a:r>
                <a:rPr lang="ko-KR" altLang="en-US" sz="1200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승인버튼을 눌러 선택된 월의 전체 근무신청을 확정한다</a:t>
              </a:r>
              <a:r>
                <a:rPr lang="en-US" altLang="ko-KR" sz="1200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.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8177843" y="4602843"/>
              <a:ext cx="2692906" cy="64633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200" b="1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※ </a:t>
              </a:r>
              <a:r>
                <a:rPr lang="ko-KR" altLang="en-US" sz="1200" b="1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수정 후 수정완료 하지 않은 경우</a:t>
              </a:r>
              <a:endParaRPr lang="en-US" altLang="ko-KR" sz="1200" b="1" dirty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200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   : </a:t>
              </a:r>
              <a:r>
                <a:rPr lang="ko-KR" altLang="en-US" sz="1200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반려한 내용이 반영되지 않음</a:t>
              </a:r>
              <a:r>
                <a:rPr lang="en-US" altLang="ko-KR" sz="1200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.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8177843" y="3451216"/>
              <a:ext cx="3443404" cy="923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200" b="1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※ </a:t>
              </a:r>
              <a:r>
                <a:rPr lang="ko-KR" altLang="en-US" sz="1200" b="1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승인취소</a:t>
              </a:r>
              <a:endParaRPr lang="en-US" altLang="ko-KR" sz="1200" b="1" dirty="0" smtClean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200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 </a:t>
              </a:r>
              <a:r>
                <a:rPr lang="en-US" altLang="ko-KR" sz="1200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 : </a:t>
              </a:r>
              <a:r>
                <a:rPr lang="ko-KR" altLang="en-US" sz="1200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승인 후 해당 월을 다시 선택하면</a:t>
              </a:r>
              <a:endParaRPr lang="en-US" altLang="ko-KR" sz="1200" dirty="0" smtClean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200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  </a:t>
              </a:r>
              <a:r>
                <a:rPr lang="ko-KR" altLang="en-US" sz="1200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승인취소버튼이 활성화 되어 승인취소 가능</a:t>
              </a:r>
              <a:endParaRPr lang="en-US" altLang="ko-KR" sz="1200" dirty="0" smtClean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13418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B675E184-1F57-46DD-A692-5C48779ADD48}"/>
              </a:ext>
            </a:extLst>
          </p:cNvPr>
          <p:cNvSpPr txBox="1"/>
          <p:nvPr/>
        </p:nvSpPr>
        <p:spPr>
          <a:xfrm>
            <a:off x="335901" y="167937"/>
            <a:ext cx="90600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4. </a:t>
            </a:r>
            <a:r>
              <a:rPr lang="ko-KR" altLang="en-US" sz="3600" b="1" dirty="0" smtClean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프로젝트 상세기능 </a:t>
            </a:r>
            <a:r>
              <a:rPr lang="en-US" altLang="ko-KR" sz="2800" dirty="0" smtClean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– </a:t>
            </a:r>
            <a:r>
              <a:rPr lang="ko-KR" altLang="en-US" sz="28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할 일 리스트</a:t>
            </a:r>
            <a:endParaRPr lang="ko-KR" altLang="en-US" sz="3200" dirty="0">
              <a:solidFill>
                <a:schemeClr val="bg1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xmlns="" id="{F26D0B42-C6DB-4D37-B646-E05FF1CA4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17043-EF55-4391-9AD9-100F1137D453}" type="slidenum">
              <a:rPr lang="ko-KR" altLang="en-US" smtClean="0"/>
              <a:pPr/>
              <a:t>23</a:t>
            </a:fld>
            <a:endParaRPr lang="ko-KR" altLang="en-US" dirty="0"/>
          </a:p>
        </p:txBody>
      </p:sp>
      <p:grpSp>
        <p:nvGrpSpPr>
          <p:cNvPr id="90" name="그룹 89"/>
          <p:cNvGrpSpPr/>
          <p:nvPr/>
        </p:nvGrpSpPr>
        <p:grpSpPr>
          <a:xfrm>
            <a:off x="586596" y="1097795"/>
            <a:ext cx="11122650" cy="5070397"/>
            <a:chOff x="586596" y="1097795"/>
            <a:chExt cx="11122650" cy="5070397"/>
          </a:xfrm>
        </p:grpSpPr>
        <p:pic>
          <p:nvPicPr>
            <p:cNvPr id="2" name="그림 1" descr="Main Page - Chrome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727" t="54850" r="1085" b="12292"/>
            <a:stretch/>
          </p:blipFill>
          <p:spPr>
            <a:xfrm>
              <a:off x="586597" y="1130062"/>
              <a:ext cx="6193765" cy="2016944"/>
            </a:xfrm>
            <a:prstGeom prst="rect">
              <a:avLst/>
            </a:prstGeom>
            <a:ln w="1270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" name="그림 4" descr="Main Page - Chrome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061" t="12808" r="31014" b="51100"/>
            <a:stretch/>
          </p:blipFill>
          <p:spPr>
            <a:xfrm>
              <a:off x="7865410" y="1130062"/>
              <a:ext cx="3737122" cy="1945255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chemeClr val="tx1">
                  <a:alpha val="40000"/>
                </a:schemeClr>
              </a:outerShdw>
            </a:effectLst>
          </p:spPr>
        </p:pic>
        <p:sp>
          <p:nvSpPr>
            <p:cNvPr id="9" name="직사각형 8"/>
            <p:cNvSpPr/>
            <p:nvPr/>
          </p:nvSpPr>
          <p:spPr>
            <a:xfrm>
              <a:off x="5969479" y="1268083"/>
              <a:ext cx="698739" cy="207034"/>
            </a:xfrm>
            <a:prstGeom prst="rect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ko-KR" altLang="en-US" dirty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pic>
          <p:nvPicPr>
            <p:cNvPr id="15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6596" y="3662215"/>
              <a:ext cx="6193766" cy="23918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16" name="타원 15"/>
            <p:cNvSpPr/>
            <p:nvPr/>
          </p:nvSpPr>
          <p:spPr>
            <a:xfrm>
              <a:off x="3206156" y="4410650"/>
              <a:ext cx="270288" cy="261675"/>
            </a:xfrm>
            <a:prstGeom prst="ellipse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ko-KR" altLang="en-US" dirty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sp>
          <p:nvSpPr>
            <p:cNvPr id="17" name="타원 16"/>
            <p:cNvSpPr/>
            <p:nvPr/>
          </p:nvSpPr>
          <p:spPr>
            <a:xfrm>
              <a:off x="3211914" y="4114498"/>
              <a:ext cx="270288" cy="261675"/>
            </a:xfrm>
            <a:prstGeom prst="ellipse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ko-KR" altLang="en-US" dirty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sp>
          <p:nvSpPr>
            <p:cNvPr id="21" name="타원 20"/>
            <p:cNvSpPr/>
            <p:nvPr/>
          </p:nvSpPr>
          <p:spPr>
            <a:xfrm>
              <a:off x="6369030" y="4416408"/>
              <a:ext cx="270288" cy="261675"/>
            </a:xfrm>
            <a:prstGeom prst="ellipse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ko-KR" altLang="en-US" dirty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sp>
          <p:nvSpPr>
            <p:cNvPr id="22" name="타원 21"/>
            <p:cNvSpPr/>
            <p:nvPr/>
          </p:nvSpPr>
          <p:spPr>
            <a:xfrm>
              <a:off x="6374788" y="4120256"/>
              <a:ext cx="270288" cy="261675"/>
            </a:xfrm>
            <a:prstGeom prst="ellipse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ko-KR" altLang="en-US" dirty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sp>
          <p:nvSpPr>
            <p:cNvPr id="25" name="타원 24"/>
            <p:cNvSpPr/>
            <p:nvPr/>
          </p:nvSpPr>
          <p:spPr>
            <a:xfrm>
              <a:off x="744878" y="4416408"/>
              <a:ext cx="270288" cy="261675"/>
            </a:xfrm>
            <a:prstGeom prst="ellipse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ko-KR" altLang="en-US" dirty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sp>
          <p:nvSpPr>
            <p:cNvPr id="26" name="타원 25"/>
            <p:cNvSpPr/>
            <p:nvPr/>
          </p:nvSpPr>
          <p:spPr>
            <a:xfrm>
              <a:off x="742010" y="4120256"/>
              <a:ext cx="270288" cy="261675"/>
            </a:xfrm>
            <a:prstGeom prst="ellipse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ko-KR" altLang="en-US" dirty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1012298" y="5046453"/>
              <a:ext cx="316170" cy="508958"/>
            </a:xfrm>
            <a:prstGeom prst="rect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ko-KR" altLang="en-US" dirty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3925019" y="4128882"/>
              <a:ext cx="802256" cy="543781"/>
            </a:xfrm>
            <a:prstGeom prst="rect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ko-KR" altLang="en-US" dirty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cxnSp>
          <p:nvCxnSpPr>
            <p:cNvPr id="31" name="꺾인 연결선 30"/>
            <p:cNvCxnSpPr>
              <a:stCxn id="9" idx="3"/>
              <a:endCxn id="5" idx="1"/>
            </p:cNvCxnSpPr>
            <p:nvPr/>
          </p:nvCxnSpPr>
          <p:spPr>
            <a:xfrm>
              <a:off x="6668218" y="1371600"/>
              <a:ext cx="1197192" cy="731090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00B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직사각형 31"/>
            <p:cNvSpPr/>
            <p:nvPr/>
          </p:nvSpPr>
          <p:spPr>
            <a:xfrm>
              <a:off x="698740" y="1598713"/>
              <a:ext cx="5957830" cy="290472"/>
            </a:xfrm>
            <a:prstGeom prst="rect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ko-KR" altLang="en-US" dirty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cxnSp>
          <p:nvCxnSpPr>
            <p:cNvPr id="34" name="직선 화살표 연결선 33"/>
            <p:cNvCxnSpPr>
              <a:stCxn id="17" idx="2"/>
              <a:endCxn id="26" idx="6"/>
            </p:cNvCxnSpPr>
            <p:nvPr/>
          </p:nvCxnSpPr>
          <p:spPr>
            <a:xfrm flipH="1">
              <a:off x="1012298" y="4245336"/>
              <a:ext cx="2199616" cy="5758"/>
            </a:xfrm>
            <a:prstGeom prst="straightConnector1">
              <a:avLst/>
            </a:prstGeom>
            <a:ln w="19050">
              <a:solidFill>
                <a:srgbClr val="00B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화살표 연결선 35"/>
            <p:cNvCxnSpPr>
              <a:stCxn id="16" idx="2"/>
              <a:endCxn id="25" idx="6"/>
            </p:cNvCxnSpPr>
            <p:nvPr/>
          </p:nvCxnSpPr>
          <p:spPr>
            <a:xfrm flipH="1">
              <a:off x="1015166" y="4541488"/>
              <a:ext cx="2190990" cy="5758"/>
            </a:xfrm>
            <a:prstGeom prst="straightConnector1">
              <a:avLst/>
            </a:prstGeom>
            <a:ln w="19050">
              <a:solidFill>
                <a:srgbClr val="00B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직사각형 36"/>
            <p:cNvSpPr/>
            <p:nvPr/>
          </p:nvSpPr>
          <p:spPr>
            <a:xfrm>
              <a:off x="11006480" y="2794961"/>
              <a:ext cx="553752" cy="194394"/>
            </a:xfrm>
            <a:prstGeom prst="rect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ko-KR" altLang="en-US" dirty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cxnSp>
          <p:nvCxnSpPr>
            <p:cNvPr id="42" name="꺾인 연결선 41"/>
            <p:cNvCxnSpPr>
              <a:stCxn id="37" idx="2"/>
              <a:endCxn id="15" idx="0"/>
            </p:cNvCxnSpPr>
            <p:nvPr/>
          </p:nvCxnSpPr>
          <p:spPr>
            <a:xfrm rot="5400000">
              <a:off x="7146988" y="-474153"/>
              <a:ext cx="672860" cy="7599877"/>
            </a:xfrm>
            <a:prstGeom prst="bentConnector3">
              <a:avLst>
                <a:gd name="adj1" fmla="val 60257"/>
              </a:avLst>
            </a:prstGeom>
            <a:ln w="19050">
              <a:solidFill>
                <a:srgbClr val="00B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/>
            <p:cNvSpPr txBox="1"/>
            <p:nvPr/>
          </p:nvSpPr>
          <p:spPr>
            <a:xfrm>
              <a:off x="704563" y="2021298"/>
              <a:ext cx="5105325" cy="738664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400" b="1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※ </a:t>
              </a:r>
              <a:r>
                <a:rPr lang="ko-KR" altLang="en-US" sz="1400" b="1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내용이 없는 경우</a:t>
              </a:r>
              <a:r>
                <a:rPr lang="en-US" altLang="ko-KR" sz="1400" b="1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, </a:t>
              </a:r>
              <a:r>
                <a:rPr lang="ko-KR" altLang="en-US" sz="1400" b="1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임</a:t>
              </a:r>
              <a:r>
                <a:rPr lang="ko-KR" altLang="en-US" sz="1400" b="1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시</a:t>
              </a:r>
              <a:r>
                <a:rPr lang="ko-KR" altLang="en-US" sz="1400" b="1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 항목 생성</a:t>
              </a:r>
              <a:endParaRPr lang="en-US" altLang="ko-KR" sz="1400" b="1" dirty="0" smtClean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400" b="1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※ </a:t>
              </a:r>
              <a:r>
                <a:rPr lang="ko-KR" altLang="en-US" sz="1400" b="1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아이콘과 라벨로 각 항목의 상태</a:t>
              </a:r>
              <a:r>
                <a:rPr lang="en-US" altLang="ko-KR" sz="1400" b="1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,</a:t>
              </a:r>
              <a:r>
                <a:rPr lang="ko-KR" altLang="en-US" sz="1400" b="1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 정보를 시각적으로 표시</a:t>
              </a:r>
              <a:endParaRPr lang="en-US" altLang="ko-KR" sz="1400" b="1" dirty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6979096" y="3566089"/>
              <a:ext cx="4730150" cy="1523494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400" b="1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※</a:t>
              </a:r>
              <a:r>
                <a:rPr lang="ko-KR" altLang="en-US" sz="1400" b="1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 </a:t>
              </a:r>
              <a:r>
                <a:rPr lang="ko-KR" altLang="en-US" sz="1400" b="1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동작순서</a:t>
              </a:r>
              <a:endParaRPr lang="en-US" altLang="ko-KR" sz="1400" b="1" dirty="0" smtClean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200" b="1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① </a:t>
              </a:r>
              <a:r>
                <a:rPr lang="en-US" altLang="ko-KR" sz="1200" b="1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: </a:t>
              </a:r>
              <a:r>
                <a:rPr lang="ko-KR" altLang="en-US" sz="1200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버튼을 눌러 창을 띄우고 </a:t>
              </a:r>
              <a:r>
                <a:rPr lang="en-US" altLang="ko-KR" sz="1200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Ajax</a:t>
              </a:r>
              <a:r>
                <a:rPr lang="ko-KR" altLang="en-US" sz="1200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를 통해 직원목록을 받아온다</a:t>
              </a:r>
              <a:r>
                <a:rPr lang="en-US" altLang="ko-KR" sz="1200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.</a:t>
              </a:r>
              <a:endParaRPr lang="en-US" altLang="ko-KR" sz="1200" dirty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200" b="1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② </a:t>
              </a:r>
              <a:r>
                <a:rPr lang="en-US" altLang="ko-KR" sz="1200" b="1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: </a:t>
              </a:r>
              <a:r>
                <a:rPr lang="ko-KR" altLang="en-US" sz="1200" dirty="0" err="1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받을사람을</a:t>
              </a:r>
              <a:r>
                <a:rPr lang="ko-KR" altLang="en-US" sz="1200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 지정하고 내용을 작성한다</a:t>
              </a:r>
              <a:r>
                <a:rPr lang="en-US" altLang="ko-KR" sz="1200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.</a:t>
              </a:r>
              <a:endParaRPr lang="en-US" altLang="ko-KR" sz="1200" dirty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200" b="1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③ </a:t>
              </a:r>
              <a:r>
                <a:rPr lang="en-US" altLang="ko-KR" sz="1200" b="1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: </a:t>
              </a:r>
              <a:r>
                <a:rPr lang="ko-KR" altLang="en-US" sz="1200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작성한 내용을 </a:t>
              </a:r>
              <a:r>
                <a:rPr lang="en-US" altLang="ko-KR" sz="1200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Ajax</a:t>
              </a:r>
              <a:r>
                <a:rPr lang="ko-KR" altLang="en-US" sz="1200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를 통해 전달하고 새로운 목록을 받아 </a:t>
              </a:r>
              <a:endParaRPr lang="en-US" altLang="ko-KR" sz="1200" dirty="0" smtClean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200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 </a:t>
              </a:r>
              <a:r>
                <a:rPr lang="en-US" altLang="ko-KR" sz="1200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    </a:t>
              </a:r>
              <a:r>
                <a:rPr lang="ko-KR" altLang="en-US" sz="1200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화면에 반영한다</a:t>
              </a:r>
              <a:r>
                <a:rPr lang="en-US" altLang="ko-KR" sz="1200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.</a:t>
              </a:r>
              <a:endParaRPr lang="ko-KR" altLang="en-US" sz="1400" dirty="0" smtClean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5607167" y="1178308"/>
              <a:ext cx="4054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b="1" dirty="0">
                  <a:solidFill>
                    <a:srgbClr val="0070C0"/>
                  </a:solidFill>
                  <a:latin typeface="한글누리" panose="020B0303000000000000" pitchFamily="50" charset="-127"/>
                  <a:ea typeface="한글누리" panose="020B0303000000000000" pitchFamily="50" charset="-127"/>
                </a:rPr>
                <a:t>①</a:t>
              </a:r>
              <a:endParaRPr lang="ko-KR" altLang="en-US" b="1" dirty="0" smtClean="0">
                <a:solidFill>
                  <a:srgbClr val="0070C0"/>
                </a:solidFill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8226733" y="1097795"/>
              <a:ext cx="4054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b="1" dirty="0">
                  <a:solidFill>
                    <a:srgbClr val="0070C0"/>
                  </a:solidFill>
                  <a:latin typeface="한글누리" panose="020B0303000000000000" pitchFamily="50" charset="-127"/>
                  <a:ea typeface="한글누리" panose="020B0303000000000000" pitchFamily="50" charset="-127"/>
                </a:rPr>
                <a:t>②</a:t>
              </a:r>
              <a:endParaRPr lang="ko-KR" altLang="en-US" b="1" dirty="0" smtClean="0">
                <a:solidFill>
                  <a:srgbClr val="0070C0"/>
                </a:solidFill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10636387" y="2708412"/>
              <a:ext cx="4054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b="1" dirty="0">
                  <a:solidFill>
                    <a:srgbClr val="0070C0"/>
                  </a:solidFill>
                  <a:latin typeface="한글누리" panose="020B0303000000000000" pitchFamily="50" charset="-127"/>
                  <a:ea typeface="한글누리" panose="020B0303000000000000" pitchFamily="50" charset="-127"/>
                </a:rPr>
                <a:t>③</a:t>
              </a:r>
              <a:endParaRPr lang="ko-KR" altLang="en-US" b="1" dirty="0" smtClean="0">
                <a:solidFill>
                  <a:srgbClr val="0070C0"/>
                </a:solidFill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1938121" y="3779549"/>
              <a:ext cx="405442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b="1" dirty="0" smtClean="0">
                  <a:solidFill>
                    <a:srgbClr val="0070C0"/>
                  </a:solidFill>
                  <a:latin typeface="한글누리" panose="020B0303000000000000" pitchFamily="50" charset="-127"/>
                  <a:ea typeface="한글누리" panose="020B0303000000000000" pitchFamily="50" charset="-127"/>
                </a:rPr>
                <a:t>Ⓐ</a:t>
              </a: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5124091" y="3780349"/>
              <a:ext cx="405442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b="1" dirty="0" smtClean="0">
                  <a:solidFill>
                    <a:srgbClr val="0070C0"/>
                  </a:solidFill>
                  <a:latin typeface="한글누리" panose="020B0303000000000000" pitchFamily="50" charset="-127"/>
                  <a:ea typeface="한글누리" panose="020B0303000000000000" pitchFamily="50" charset="-127"/>
                </a:rPr>
                <a:t>Ⓑ</a:t>
              </a: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6979096" y="5244862"/>
              <a:ext cx="4730150" cy="923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200" b="1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⒜ </a:t>
              </a:r>
              <a:r>
                <a:rPr lang="en-US" altLang="ko-KR" sz="1200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: </a:t>
              </a:r>
              <a:r>
                <a:rPr lang="ko-KR" altLang="en-US" sz="1200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확인 시 </a:t>
              </a:r>
              <a:r>
                <a:rPr lang="en-US" altLang="ko-KR" sz="1200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Ajax</a:t>
              </a:r>
              <a:r>
                <a:rPr lang="ko-KR" altLang="en-US" sz="1200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를 통해 결과가 반영되며</a:t>
              </a:r>
              <a:r>
                <a:rPr lang="en-US" altLang="ko-KR" sz="1200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, </a:t>
              </a:r>
              <a:r>
                <a:rPr lang="ko-KR" altLang="en-US" sz="1200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삭제가 가능해 진다</a:t>
              </a:r>
              <a:r>
                <a:rPr lang="en-US" altLang="ko-KR" sz="1200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.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200" b="1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⒝ </a:t>
              </a:r>
              <a:r>
                <a:rPr lang="en-US" altLang="ko-KR" sz="1200" b="1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: </a:t>
              </a:r>
              <a:r>
                <a:rPr lang="ko-KR" altLang="en-US" sz="1200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확인하지 않은 인원을 표시</a:t>
              </a:r>
              <a:r>
                <a:rPr lang="en-US" altLang="ko-KR" sz="1200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, </a:t>
              </a:r>
              <a:r>
                <a:rPr lang="ko-KR" altLang="en-US" sz="1200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라벨과 아이콘에 반영</a:t>
              </a:r>
              <a:r>
                <a:rPr lang="en-US" altLang="ko-KR" sz="1200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. 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200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 </a:t>
              </a:r>
              <a:r>
                <a:rPr lang="en-US" altLang="ko-KR" sz="1200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     </a:t>
              </a:r>
              <a:r>
                <a:rPr lang="ko-KR" altLang="en-US" sz="1200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삭제 시 </a:t>
              </a:r>
              <a:r>
                <a:rPr lang="en-US" altLang="ko-KR" sz="1200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Ajax</a:t>
              </a:r>
              <a:r>
                <a:rPr lang="ko-KR" altLang="en-US" sz="1200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를 통해 전달</a:t>
              </a:r>
              <a:r>
                <a:rPr lang="en-US" altLang="ko-KR" sz="1200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, </a:t>
              </a:r>
              <a:r>
                <a:rPr lang="ko-KR" altLang="en-US" sz="1200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받은 사람 의 목록에서도 삭제</a:t>
              </a:r>
              <a:r>
                <a:rPr lang="en-US" altLang="ko-KR" sz="1200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.</a:t>
              </a:r>
              <a:endParaRPr lang="en-US" altLang="ko-KR" sz="1200" dirty="0" smtClean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cxnSp>
          <p:nvCxnSpPr>
            <p:cNvPr id="72" name="꺾인 연결선 71"/>
            <p:cNvCxnSpPr>
              <a:stCxn id="22" idx="2"/>
              <a:endCxn id="21" idx="2"/>
            </p:cNvCxnSpPr>
            <p:nvPr/>
          </p:nvCxnSpPr>
          <p:spPr>
            <a:xfrm rot="10800000" flipV="1">
              <a:off x="6369030" y="4251094"/>
              <a:ext cx="5758" cy="296152"/>
            </a:xfrm>
            <a:prstGeom prst="bentConnector3">
              <a:avLst>
                <a:gd name="adj1" fmla="val 6467176"/>
              </a:avLst>
            </a:prstGeom>
            <a:ln w="254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꺾인 연결선 79"/>
            <p:cNvCxnSpPr>
              <a:stCxn id="29" idx="3"/>
            </p:cNvCxnSpPr>
            <p:nvPr/>
          </p:nvCxnSpPr>
          <p:spPr>
            <a:xfrm flipV="1">
              <a:off x="4727275" y="4400772"/>
              <a:ext cx="1285334" cy="1"/>
            </a:xfrm>
            <a:prstGeom prst="bentConnector3">
              <a:avLst/>
            </a:prstGeom>
            <a:ln w="19050">
              <a:solidFill>
                <a:srgbClr val="00B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2748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19EAB0B4-7280-43CE-AF40-2C1654301CF7}"/>
              </a:ext>
            </a:extLst>
          </p:cNvPr>
          <p:cNvSpPr txBox="1"/>
          <p:nvPr/>
        </p:nvSpPr>
        <p:spPr>
          <a:xfrm>
            <a:off x="1063686" y="559834"/>
            <a:ext cx="13995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목차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B675E184-1F57-46DD-A692-5C48779ADD48}"/>
              </a:ext>
            </a:extLst>
          </p:cNvPr>
          <p:cNvSpPr txBox="1"/>
          <p:nvPr/>
        </p:nvSpPr>
        <p:spPr>
          <a:xfrm>
            <a:off x="3228386" y="1278285"/>
            <a:ext cx="487991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44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1.</a:t>
            </a:r>
            <a:r>
              <a:rPr lang="ko-KR" altLang="en-US" sz="44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 프로젝트 개요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03960508-FDFC-4ECF-ABFF-46B58E6D5EB5}"/>
              </a:ext>
            </a:extLst>
          </p:cNvPr>
          <p:cNvSpPr txBox="1"/>
          <p:nvPr/>
        </p:nvSpPr>
        <p:spPr>
          <a:xfrm>
            <a:off x="3228386" y="4160184"/>
            <a:ext cx="58969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3200" dirty="0">
                <a:solidFill>
                  <a:schemeClr val="bg1">
                    <a:alpha val="40000"/>
                  </a:schemeClr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3. </a:t>
            </a:r>
            <a:r>
              <a:rPr lang="ko-KR" altLang="en-US" sz="3200" dirty="0">
                <a:solidFill>
                  <a:schemeClr val="bg1">
                    <a:alpha val="40000"/>
                  </a:schemeClr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프로젝트 페이지 별 기능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45D444EB-B41A-40F3-83A2-4106D39D65BC}"/>
              </a:ext>
            </a:extLst>
          </p:cNvPr>
          <p:cNvSpPr txBox="1"/>
          <p:nvPr/>
        </p:nvSpPr>
        <p:spPr>
          <a:xfrm>
            <a:off x="3225267" y="5598273"/>
            <a:ext cx="43667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3200" dirty="0">
                <a:solidFill>
                  <a:schemeClr val="bg1">
                    <a:alpha val="40000"/>
                  </a:schemeClr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4. </a:t>
            </a:r>
            <a:r>
              <a:rPr lang="ko-KR" altLang="en-US" sz="3200" dirty="0">
                <a:solidFill>
                  <a:schemeClr val="bg1">
                    <a:alpha val="40000"/>
                  </a:schemeClr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프로젝트 상세 기능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47410DBD-C126-40DC-853E-F2386E2E2666}"/>
              </a:ext>
            </a:extLst>
          </p:cNvPr>
          <p:cNvSpPr txBox="1"/>
          <p:nvPr/>
        </p:nvSpPr>
        <p:spPr>
          <a:xfrm>
            <a:off x="3228386" y="2712764"/>
            <a:ext cx="58969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3200" dirty="0">
                <a:solidFill>
                  <a:schemeClr val="bg1">
                    <a:alpha val="40000"/>
                  </a:schemeClr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2. </a:t>
            </a:r>
            <a:r>
              <a:rPr lang="ko-KR" altLang="en-US" sz="3200" dirty="0">
                <a:solidFill>
                  <a:schemeClr val="bg1">
                    <a:alpha val="40000"/>
                  </a:schemeClr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프로젝트 역할 분담 및 일정</a:t>
            </a:r>
          </a:p>
        </p:txBody>
      </p:sp>
    </p:spTree>
    <p:extLst>
      <p:ext uri="{BB962C8B-B14F-4D97-AF65-F5344CB8AC3E}">
        <p14:creationId xmlns:p14="http://schemas.microsoft.com/office/powerpoint/2010/main" val="10871205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B675E184-1F57-46DD-A692-5C48779ADD48}"/>
              </a:ext>
            </a:extLst>
          </p:cNvPr>
          <p:cNvSpPr txBox="1"/>
          <p:nvPr/>
        </p:nvSpPr>
        <p:spPr>
          <a:xfrm>
            <a:off x="335901" y="167937"/>
            <a:ext cx="68486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36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1.</a:t>
            </a:r>
            <a:r>
              <a:rPr lang="ko-KR" altLang="en-US" sz="36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 프로젝트 개요 </a:t>
            </a:r>
            <a:r>
              <a:rPr lang="en-US" altLang="ko-KR" sz="28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– </a:t>
            </a:r>
            <a:r>
              <a:rPr lang="ko-KR" altLang="en-US" sz="28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프로젝트 주제 소개</a:t>
            </a:r>
            <a:r>
              <a:rPr lang="en-US" altLang="ko-KR" sz="28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 </a:t>
            </a:r>
            <a:endParaRPr lang="ko-KR" altLang="en-US" sz="3200" dirty="0">
              <a:solidFill>
                <a:schemeClr val="bg1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xmlns="" id="{F26D0B42-C6DB-4D37-B646-E05FF1CA4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17043-EF55-4391-9AD9-100F1137D453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0FBE8818-C9AC-4237-8965-257B57F9DC28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177" y="1273726"/>
            <a:ext cx="2520000" cy="2520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830AD60C-1BDD-4346-9448-1DC337568CB1}"/>
              </a:ext>
            </a:extLst>
          </p:cNvPr>
          <p:cNvSpPr txBox="1"/>
          <p:nvPr/>
        </p:nvSpPr>
        <p:spPr>
          <a:xfrm>
            <a:off x="3946849" y="1278291"/>
            <a:ext cx="6643396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3200" b="1" dirty="0" err="1">
                <a:solidFill>
                  <a:schemeClr val="accent1">
                    <a:lumMod val="75000"/>
                  </a:schemeClr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A</a:t>
            </a:r>
            <a:r>
              <a:rPr lang="en-US" altLang="ko-KR" sz="3200" b="1" dirty="0" err="1">
                <a:latin typeface="한글누리" panose="020B0303000000000000" pitchFamily="50" charset="-127"/>
                <a:ea typeface="한글누리" panose="020B0303000000000000" pitchFamily="50" charset="-127"/>
              </a:rPr>
              <a:t>nt</a:t>
            </a:r>
            <a:r>
              <a:rPr lang="en-US" altLang="ko-KR" sz="3200" b="1" dirty="0" err="1">
                <a:solidFill>
                  <a:schemeClr val="accent1">
                    <a:lumMod val="75000"/>
                  </a:schemeClr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P</a:t>
            </a:r>
            <a:r>
              <a:rPr lang="en-US" altLang="ko-KR" sz="3200" b="1" dirty="0" err="1">
                <a:latin typeface="한글누리" panose="020B0303000000000000" pitchFamily="50" charset="-127"/>
                <a:ea typeface="한글누리" panose="020B0303000000000000" pitchFamily="50" charset="-127"/>
              </a:rPr>
              <a:t>eople</a:t>
            </a:r>
            <a:r>
              <a:rPr lang="en-US" altLang="ko-KR" sz="32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 </a:t>
            </a:r>
            <a:r>
              <a:rPr lang="ko-KR" altLang="en-US" sz="32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프로젝트는 </a:t>
            </a:r>
            <a:endParaRPr lang="en-US" altLang="ko-KR" sz="3200" b="1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algn="l"/>
            <a:endParaRPr lang="en-US" altLang="ko-KR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algn="l"/>
            <a:r>
              <a:rPr lang="en-US" altLang="ko-KR" sz="2400" i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“</a:t>
            </a:r>
            <a:r>
              <a:rPr lang="ko-KR" altLang="en-US" sz="2400" i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아르바이트 근무 신청을 보다 효율적으로 </a:t>
            </a:r>
            <a:endParaRPr lang="en-US" altLang="ko-KR" sz="2400" i="1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algn="l"/>
            <a:r>
              <a:rPr lang="ko-KR" altLang="en-US" sz="2400" i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처리할 수 없을까</a:t>
            </a:r>
            <a:r>
              <a:rPr lang="en-US" altLang="ko-KR" sz="2400" i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?”</a:t>
            </a:r>
            <a:r>
              <a:rPr lang="ko-KR" altLang="en-US" sz="2400" i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  </a:t>
            </a:r>
            <a:r>
              <a:rPr lang="ko-KR" altLang="en-US" sz="20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라는 아이디어로부터 시작</a:t>
            </a:r>
            <a:endParaRPr lang="en-US" altLang="ko-KR" sz="20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algn="l"/>
            <a:endParaRPr lang="en-US" altLang="ko-KR" sz="20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algn="l"/>
            <a:r>
              <a:rPr lang="ko-KR" altLang="en-US" sz="24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지점 사장님과 아르바이트 직원 간의 근무 일정 조정</a:t>
            </a:r>
            <a:r>
              <a:rPr lang="ko-KR" altLang="en-US" sz="20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을 할 수 있도록 제작한 웹 어플리케이션 입니다</a:t>
            </a:r>
            <a:r>
              <a:rPr lang="en-US" altLang="ko-KR" sz="20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.</a:t>
            </a:r>
            <a:endParaRPr lang="ko-KR" altLang="en-US" sz="20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B272FBEF-27B7-4E59-836A-9E913ADB6778}"/>
              </a:ext>
            </a:extLst>
          </p:cNvPr>
          <p:cNvSpPr txBox="1"/>
          <p:nvPr/>
        </p:nvSpPr>
        <p:spPr>
          <a:xfrm>
            <a:off x="1059682" y="4164084"/>
            <a:ext cx="41846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&lt;</a:t>
            </a:r>
            <a:r>
              <a:rPr lang="en-US" altLang="ko-KR" sz="2400" b="1" dirty="0" err="1">
                <a:solidFill>
                  <a:srgbClr val="2F5597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A</a:t>
            </a:r>
            <a:r>
              <a:rPr lang="en-US" altLang="ko-KR" sz="2400" b="1" dirty="0" err="1">
                <a:latin typeface="한글누리" panose="020B0303000000000000" pitchFamily="50" charset="-127"/>
                <a:ea typeface="한글누리" panose="020B0303000000000000" pitchFamily="50" charset="-127"/>
              </a:rPr>
              <a:t>nt</a:t>
            </a:r>
            <a:r>
              <a:rPr lang="en-US" altLang="ko-KR" sz="2400" b="1" dirty="0" err="1">
                <a:solidFill>
                  <a:srgbClr val="2F5597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P</a:t>
            </a:r>
            <a:r>
              <a:rPr lang="en-US" altLang="ko-KR" sz="2400" b="1" dirty="0" err="1">
                <a:latin typeface="한글누리" panose="020B0303000000000000" pitchFamily="50" charset="-127"/>
                <a:ea typeface="한글누리" panose="020B0303000000000000" pitchFamily="50" charset="-127"/>
              </a:rPr>
              <a:t>eople</a:t>
            </a:r>
            <a:r>
              <a:rPr lang="ko-KR" altLang="en-US" sz="24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의 특징</a:t>
            </a:r>
            <a:r>
              <a:rPr lang="en-US" altLang="ko-KR" sz="24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&gt;</a:t>
            </a:r>
            <a:endParaRPr lang="ko-KR" altLang="en-US" sz="2400" b="1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C053DA74-8C0E-4EB0-995E-99495A60B760}"/>
              </a:ext>
            </a:extLst>
          </p:cNvPr>
          <p:cNvSpPr txBox="1"/>
          <p:nvPr/>
        </p:nvSpPr>
        <p:spPr>
          <a:xfrm>
            <a:off x="2274814" y="5176007"/>
            <a:ext cx="76423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rgbClr val="FF0000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3</a:t>
            </a:r>
            <a:r>
              <a:rPr lang="ko-KR" altLang="en-US" sz="3600" b="1" dirty="0">
                <a:solidFill>
                  <a:srgbClr val="FF0000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가지 정도로 추려서 채워 넣을 예정</a:t>
            </a:r>
          </a:p>
        </p:txBody>
      </p:sp>
    </p:spTree>
    <p:extLst>
      <p:ext uri="{BB962C8B-B14F-4D97-AF65-F5344CB8AC3E}">
        <p14:creationId xmlns:p14="http://schemas.microsoft.com/office/powerpoint/2010/main" val="10302098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직사각형 31">
            <a:extLst>
              <a:ext uri="{FF2B5EF4-FFF2-40B4-BE49-F238E27FC236}">
                <a16:creationId xmlns:a16="http://schemas.microsoft.com/office/drawing/2014/main" xmlns="" id="{A8284FED-CD11-46D2-A0C6-D5EDD135D594}"/>
              </a:ext>
            </a:extLst>
          </p:cNvPr>
          <p:cNvSpPr/>
          <p:nvPr/>
        </p:nvSpPr>
        <p:spPr>
          <a:xfrm>
            <a:off x="638965" y="1823509"/>
            <a:ext cx="3288848" cy="3065732"/>
          </a:xfrm>
          <a:prstGeom prst="rect">
            <a:avLst/>
          </a:prstGeom>
          <a:solidFill>
            <a:schemeClr val="tx1">
              <a:lumMod val="95000"/>
              <a:lumOff val="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xmlns="" id="{A781D2F0-7326-4A1A-AC5D-DA527B1C3740}"/>
              </a:ext>
            </a:extLst>
          </p:cNvPr>
          <p:cNvSpPr/>
          <p:nvPr/>
        </p:nvSpPr>
        <p:spPr>
          <a:xfrm>
            <a:off x="4451576" y="1823509"/>
            <a:ext cx="3288848" cy="3065732"/>
          </a:xfrm>
          <a:prstGeom prst="rect">
            <a:avLst/>
          </a:prstGeom>
          <a:solidFill>
            <a:schemeClr val="tx1">
              <a:lumMod val="95000"/>
              <a:lumOff val="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xmlns="" id="{DA7A802A-0A39-4DF0-8462-190A1BE95777}"/>
              </a:ext>
            </a:extLst>
          </p:cNvPr>
          <p:cNvSpPr/>
          <p:nvPr/>
        </p:nvSpPr>
        <p:spPr>
          <a:xfrm>
            <a:off x="8264187" y="1823509"/>
            <a:ext cx="3288848" cy="3065732"/>
          </a:xfrm>
          <a:prstGeom prst="rect">
            <a:avLst/>
          </a:prstGeom>
          <a:solidFill>
            <a:schemeClr val="tx1">
              <a:lumMod val="95000"/>
              <a:lumOff val="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B675E184-1F57-46DD-A692-5C48779ADD48}"/>
              </a:ext>
            </a:extLst>
          </p:cNvPr>
          <p:cNvSpPr txBox="1"/>
          <p:nvPr/>
        </p:nvSpPr>
        <p:spPr>
          <a:xfrm>
            <a:off x="335901" y="167937"/>
            <a:ext cx="68486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36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1.</a:t>
            </a:r>
            <a:r>
              <a:rPr lang="ko-KR" altLang="en-US" sz="36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 프로젝트 개요 </a:t>
            </a:r>
            <a:r>
              <a:rPr lang="en-US" altLang="ko-KR" sz="28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– </a:t>
            </a:r>
            <a:r>
              <a:rPr lang="ko-KR" altLang="en-US" sz="28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사용된 기술 스택</a:t>
            </a:r>
            <a:r>
              <a:rPr lang="en-US" altLang="ko-KR" sz="28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 </a:t>
            </a:r>
            <a:endParaRPr lang="ko-KR" altLang="en-US" sz="3200" dirty="0">
              <a:solidFill>
                <a:schemeClr val="bg1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xmlns="" id="{F26D0B42-C6DB-4D37-B646-E05FF1CA4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17043-EF55-4391-9AD9-100F1137D453}" type="slidenum">
              <a:rPr lang="ko-KR" altLang="en-US" smtClean="0"/>
              <a:pPr/>
              <a:t>5</a:t>
            </a:fld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7130DC4E-F811-4833-BE1A-9750103551A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328" y="1953601"/>
            <a:ext cx="1647817" cy="142874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AED979FC-17F6-43EC-A1A6-43E8E8C5D98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767" y="4067396"/>
            <a:ext cx="2059991" cy="57177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xmlns="" id="{C7C85614-BFAA-437E-B533-4A6B2919DD1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6556" y="3069693"/>
            <a:ext cx="2559946" cy="851182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xmlns="" id="{08AAB036-2A30-4542-BB0C-6BD11E9D199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3104" y="2968883"/>
            <a:ext cx="2404901" cy="956299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xmlns="" id="{2EFDC088-4E32-4A4B-B5B5-9E5CC66AF47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5697" y="2061033"/>
            <a:ext cx="666314" cy="934171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xmlns="" id="{ED650911-41B6-433C-9701-EE977F258BC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4743" y="4240077"/>
            <a:ext cx="1980537" cy="501323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xmlns="" id="{D6A42078-6101-4B0C-87D8-5EA0966E19B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6853" y="1961221"/>
            <a:ext cx="1980537" cy="1075432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xmlns="" id="{A4545771-70E5-4BB5-A210-699D31FCD795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2617" y="2157692"/>
            <a:ext cx="854462" cy="854462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xmlns="" id="{F3CDB61F-A2F2-4F70-8FC3-231AB0F61F28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9283" y="2061033"/>
            <a:ext cx="875808" cy="875808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780521B7-BA29-4F25-AE71-E7D823147BA2}"/>
              </a:ext>
            </a:extLst>
          </p:cNvPr>
          <p:cNvSpPr txBox="1"/>
          <p:nvPr/>
        </p:nvSpPr>
        <p:spPr>
          <a:xfrm>
            <a:off x="802990" y="1274982"/>
            <a:ext cx="29607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프레임워크 및 </a:t>
            </a:r>
            <a:r>
              <a:rPr lang="en-US" altLang="ko-KR" sz="20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Database</a:t>
            </a:r>
            <a:endParaRPr lang="ko-KR" altLang="en-US" sz="2000" b="1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D201047F-C3D1-48B9-A571-52611877E483}"/>
              </a:ext>
            </a:extLst>
          </p:cNvPr>
          <p:cNvSpPr txBox="1"/>
          <p:nvPr/>
        </p:nvSpPr>
        <p:spPr>
          <a:xfrm>
            <a:off x="4781750" y="1274982"/>
            <a:ext cx="2628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웹</a:t>
            </a:r>
            <a:r>
              <a:rPr lang="en-US" altLang="ko-KR" sz="20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 </a:t>
            </a:r>
            <a:r>
              <a:rPr lang="ko-KR" altLang="en-US" sz="20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어플리케이션 화면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337517F6-B38D-4849-8D99-591B5C30AC8A}"/>
              </a:ext>
            </a:extLst>
          </p:cNvPr>
          <p:cNvSpPr txBox="1"/>
          <p:nvPr/>
        </p:nvSpPr>
        <p:spPr>
          <a:xfrm>
            <a:off x="8227695" y="1274982"/>
            <a:ext cx="33618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웹 어플리케이션 서버 및 관리</a:t>
            </a:r>
          </a:p>
        </p:txBody>
      </p:sp>
      <p:pic>
        <p:nvPicPr>
          <p:cNvPr id="1032" name="Picture 8" descr="bootstrap logoì ëí ì´ë¯¸ì§ ê²ìê²°ê³¼">
            <a:extLst>
              <a:ext uri="{FF2B5EF4-FFF2-40B4-BE49-F238E27FC236}">
                <a16:creationId xmlns:a16="http://schemas.microsoft.com/office/drawing/2014/main" xmlns="" id="{8278CA94-1359-4024-9482-A0A8D00A67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667" y="3344151"/>
            <a:ext cx="1251842" cy="1251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EBA2A82B-1DF3-47FF-80BC-051CF6BD807A}"/>
              </a:ext>
            </a:extLst>
          </p:cNvPr>
          <p:cNvSpPr txBox="1"/>
          <p:nvPr/>
        </p:nvSpPr>
        <p:spPr>
          <a:xfrm>
            <a:off x="638965" y="5019864"/>
            <a:ext cx="3288848" cy="1139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Spring Tool Suite 3.9.9</a:t>
            </a:r>
          </a:p>
          <a:p>
            <a:pPr marL="285750" indent="-285750" algn="l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Spring JPA Data 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Layer Architecture</a:t>
            </a:r>
            <a:r>
              <a:rPr lang="ko-KR" altLang="en-US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구성</a:t>
            </a:r>
            <a:endParaRPr lang="en-US" altLang="ko-KR" b="1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xmlns="" id="{660E5E86-BDBE-4C34-A3D9-021488CACE7E}"/>
              </a:ext>
            </a:extLst>
          </p:cNvPr>
          <p:cNvSpPr txBox="1"/>
          <p:nvPr/>
        </p:nvSpPr>
        <p:spPr>
          <a:xfrm>
            <a:off x="4451576" y="5019864"/>
            <a:ext cx="3288848" cy="7795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 err="1">
                <a:latin typeface="한글누리" panose="020B0303000000000000" pitchFamily="50" charset="-127"/>
                <a:ea typeface="한글누리" panose="020B0303000000000000" pitchFamily="50" charset="-127"/>
              </a:rPr>
              <a:t>BootStrap</a:t>
            </a:r>
            <a:r>
              <a:rPr lang="en-US" altLang="ko-KR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 3.3.7</a:t>
            </a:r>
          </a:p>
          <a:p>
            <a:pPr marL="285750" indent="-285750" algn="l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 err="1">
                <a:latin typeface="한글누리" panose="020B0303000000000000" pitchFamily="50" charset="-127"/>
                <a:ea typeface="한글누리" panose="020B0303000000000000" pitchFamily="50" charset="-127"/>
              </a:rPr>
              <a:t>Tamplete</a:t>
            </a:r>
            <a:r>
              <a:rPr lang="en-US" altLang="ko-KR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 : </a:t>
            </a:r>
            <a:r>
              <a:rPr lang="en-US" altLang="ko-KR" b="1" dirty="0" err="1">
                <a:latin typeface="한글누리" panose="020B0303000000000000" pitchFamily="50" charset="-127"/>
                <a:ea typeface="한글누리" panose="020B0303000000000000" pitchFamily="50" charset="-127"/>
              </a:rPr>
              <a:t>AdminLTE</a:t>
            </a:r>
            <a:endParaRPr lang="en-US" altLang="ko-KR" b="1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xmlns="" id="{8BAEAD88-DAB3-4DA7-8AB9-A76BD5B2A10C}"/>
              </a:ext>
            </a:extLst>
          </p:cNvPr>
          <p:cNvSpPr txBox="1"/>
          <p:nvPr/>
        </p:nvSpPr>
        <p:spPr>
          <a:xfrm>
            <a:off x="8222240" y="5019864"/>
            <a:ext cx="3530735" cy="1139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Apache Tomcat 8.0.47</a:t>
            </a:r>
          </a:p>
          <a:p>
            <a:pPr marL="285750" indent="-285750" algn="l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Git : Forking Workflow </a:t>
            </a:r>
            <a:r>
              <a:rPr lang="ko-KR" altLang="en-US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방식</a:t>
            </a:r>
            <a:endParaRPr lang="en-US" altLang="ko-KR" b="1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 algn="l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버전관리 </a:t>
            </a:r>
            <a:r>
              <a:rPr lang="en-US" altLang="ko-KR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: Maven 3.6.1</a:t>
            </a:r>
          </a:p>
        </p:txBody>
      </p:sp>
      <p:pic>
        <p:nvPicPr>
          <p:cNvPr id="1038" name="Picture 14" descr="jquery logoì ëí ì´ë¯¸ì§ ê²ìê²°ê³¼">
            <a:extLst>
              <a:ext uri="{FF2B5EF4-FFF2-40B4-BE49-F238E27FC236}">
                <a16:creationId xmlns:a16="http://schemas.microsoft.com/office/drawing/2014/main" xmlns="" id="{1106A5C8-16E5-4619-86A6-7D1C944F49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8322" y="3537359"/>
            <a:ext cx="1712684" cy="934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48446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3C1EF593-FEBD-47B4-AFD8-99BB532B9CFF}"/>
              </a:ext>
            </a:extLst>
          </p:cNvPr>
          <p:cNvSpPr/>
          <p:nvPr/>
        </p:nvSpPr>
        <p:spPr>
          <a:xfrm>
            <a:off x="510077" y="1064120"/>
            <a:ext cx="7912470" cy="5066088"/>
          </a:xfrm>
          <a:prstGeom prst="rect">
            <a:avLst/>
          </a:prstGeom>
          <a:solidFill>
            <a:schemeClr val="tx1">
              <a:lumMod val="95000"/>
              <a:lumOff val="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B675E184-1F57-46DD-A692-5C48779ADD48}"/>
              </a:ext>
            </a:extLst>
          </p:cNvPr>
          <p:cNvSpPr txBox="1"/>
          <p:nvPr/>
        </p:nvSpPr>
        <p:spPr>
          <a:xfrm>
            <a:off x="335901" y="167937"/>
            <a:ext cx="72498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36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1.</a:t>
            </a:r>
            <a:r>
              <a:rPr lang="ko-KR" altLang="en-US" sz="36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 프로젝트 개요 </a:t>
            </a:r>
            <a:r>
              <a:rPr lang="en-US" altLang="ko-KR" sz="28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– </a:t>
            </a:r>
            <a:r>
              <a:rPr lang="ko-KR" altLang="en-US" sz="28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프로젝트 </a:t>
            </a:r>
            <a:r>
              <a:rPr lang="en-US" altLang="ko-KR" sz="28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ER</a:t>
            </a:r>
            <a:r>
              <a:rPr lang="ko-KR" altLang="en-US" sz="28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 다이어그램</a:t>
            </a:r>
            <a:endParaRPr lang="ko-KR" altLang="en-US" sz="3200" dirty="0">
              <a:solidFill>
                <a:schemeClr val="bg1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xmlns="" id="{F26D0B42-C6DB-4D37-B646-E05FF1CA4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17043-EF55-4391-9AD9-100F1137D453}" type="slidenum">
              <a:rPr lang="ko-KR" altLang="en-US" smtClean="0"/>
              <a:pPr/>
              <a:t>6</a:t>
            </a:fld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9A6E20E1-DAD7-4A63-963E-D309C947729F}"/>
              </a:ext>
            </a:extLst>
          </p:cNvPr>
          <p:cNvSpPr/>
          <p:nvPr/>
        </p:nvSpPr>
        <p:spPr>
          <a:xfrm>
            <a:off x="8574829" y="1064120"/>
            <a:ext cx="3107094" cy="506608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FBF2063A-C1AE-4981-A3F9-44FB0CC0E51F}"/>
              </a:ext>
            </a:extLst>
          </p:cNvPr>
          <p:cNvSpPr txBox="1"/>
          <p:nvPr/>
        </p:nvSpPr>
        <p:spPr>
          <a:xfrm>
            <a:off x="8681226" y="1214697"/>
            <a:ext cx="2894300" cy="4783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테이블의 중복을 </a:t>
            </a:r>
            <a:r>
              <a:rPr lang="en-US" altLang="ko-KR" sz="16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/>
            </a:r>
            <a:br>
              <a:rPr lang="en-US" altLang="ko-KR" sz="1600" b="1" dirty="0">
                <a:latin typeface="한글누리" panose="020B0303000000000000" pitchFamily="50" charset="-127"/>
                <a:ea typeface="한글누리" panose="020B0303000000000000" pitchFamily="50" charset="-127"/>
              </a:rPr>
            </a:br>
            <a:r>
              <a:rPr lang="ko-KR" altLang="en-US" sz="16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최소화 하기 위해 정규화</a:t>
            </a:r>
            <a:endParaRPr lang="en-US" altLang="ko-KR" sz="1600" b="1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 algn="l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user</a:t>
            </a:r>
            <a:r>
              <a:rPr lang="ko-KR" altLang="en-US" sz="16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 </a:t>
            </a:r>
            <a:r>
              <a:rPr lang="en-US" altLang="ko-KR" sz="16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DB</a:t>
            </a:r>
            <a:r>
              <a:rPr lang="en-US" altLang="ko-KR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/>
            </a:r>
            <a:br>
              <a:rPr lang="en-US" altLang="ko-KR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</a:br>
            <a:r>
              <a:rPr lang="en-US" altLang="ko-KR" sz="14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-</a:t>
            </a:r>
            <a:r>
              <a:rPr lang="ko-KR" altLang="en-US" sz="14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 직책과 지점을 다른 테이블로 분리</a:t>
            </a:r>
            <a:endParaRPr lang="en-US" altLang="ko-KR" sz="14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 algn="l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 err="1">
                <a:latin typeface="한글누리" panose="020B0303000000000000" pitchFamily="50" charset="-127"/>
                <a:ea typeface="한글누리" panose="020B0303000000000000" pitchFamily="50" charset="-127"/>
              </a:rPr>
              <a:t>bbs</a:t>
            </a:r>
            <a:r>
              <a:rPr lang="en-US" altLang="ko-KR" sz="16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 &amp; notice DB</a:t>
            </a:r>
            <a:r>
              <a:rPr lang="en-US" altLang="ko-KR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/>
            </a:r>
            <a:br>
              <a:rPr lang="en-US" altLang="ko-KR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</a:br>
            <a:r>
              <a:rPr lang="en-US" altLang="ko-KR" sz="14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- </a:t>
            </a:r>
            <a:r>
              <a:rPr lang="ko-KR" altLang="en-US" sz="14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한 명의 사용자가 여러 개의 </a:t>
            </a:r>
            <a:r>
              <a:rPr lang="en-US" altLang="ko-KR" sz="1400" dirty="0">
                <a:latin typeface="한글누리" panose="020B0303000000000000" pitchFamily="50" charset="-127"/>
                <a:ea typeface="한글누리" panose="020B0303000000000000" pitchFamily="50" charset="-127"/>
              </a:rPr>
              <a:t/>
            </a:r>
            <a:br>
              <a:rPr lang="en-US" altLang="ko-KR" sz="1400" dirty="0">
                <a:latin typeface="한글누리" panose="020B0303000000000000" pitchFamily="50" charset="-127"/>
                <a:ea typeface="한글누리" panose="020B0303000000000000" pitchFamily="50" charset="-127"/>
              </a:rPr>
            </a:br>
            <a:r>
              <a:rPr lang="ko-KR" altLang="en-US" sz="14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게시물을 작성하므로 </a:t>
            </a:r>
            <a:r>
              <a:rPr lang="en-US" altLang="ko-KR" sz="14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1:M </a:t>
            </a:r>
            <a:r>
              <a:rPr lang="ko-KR" altLang="en-US" sz="14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관계로 연결</a:t>
            </a:r>
            <a:endParaRPr lang="en-US" altLang="ko-KR" sz="14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 algn="l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schedule DB</a:t>
            </a:r>
            <a:r>
              <a:rPr lang="en-US" altLang="ko-KR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/>
            </a:r>
            <a:br>
              <a:rPr lang="en-US" altLang="ko-KR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</a:br>
            <a:r>
              <a:rPr lang="en-US" altLang="ko-KR" sz="14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- </a:t>
            </a:r>
            <a:r>
              <a:rPr lang="ko-KR" altLang="en-US" sz="14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한 명의 사용자가 여러 개의 </a:t>
            </a:r>
            <a:r>
              <a:rPr lang="en-US" altLang="ko-KR" sz="1400" dirty="0">
                <a:latin typeface="한글누리" panose="020B0303000000000000" pitchFamily="50" charset="-127"/>
                <a:ea typeface="한글누리" panose="020B0303000000000000" pitchFamily="50" charset="-127"/>
              </a:rPr>
              <a:t/>
            </a:r>
            <a:br>
              <a:rPr lang="en-US" altLang="ko-KR" sz="1400" dirty="0">
                <a:latin typeface="한글누리" panose="020B0303000000000000" pitchFamily="50" charset="-127"/>
                <a:ea typeface="한글누리" panose="020B0303000000000000" pitchFamily="50" charset="-127"/>
              </a:rPr>
            </a:br>
            <a:r>
              <a:rPr lang="ko-KR" altLang="en-US" sz="14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일정을 신청하고</a:t>
            </a:r>
            <a:r>
              <a:rPr lang="en-US" altLang="ko-KR" sz="14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, </a:t>
            </a:r>
            <a:r>
              <a:rPr lang="ko-KR" altLang="en-US" sz="14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동시에 하나의 일정에 여러 명이 연결되어 있어 </a:t>
            </a:r>
            <a:r>
              <a:rPr lang="en-US" altLang="ko-KR" sz="14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M:N</a:t>
            </a:r>
            <a:r>
              <a:rPr lang="ko-KR" altLang="en-US" sz="14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관계로 연결</a:t>
            </a:r>
            <a:endParaRPr lang="en-US" altLang="ko-KR" sz="14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 err="1">
                <a:latin typeface="한글누리" panose="020B0303000000000000" pitchFamily="50" charset="-127"/>
                <a:ea typeface="한글누리" panose="020B0303000000000000" pitchFamily="50" charset="-127"/>
              </a:rPr>
              <a:t>todo</a:t>
            </a:r>
            <a:r>
              <a:rPr lang="en-US" altLang="ko-KR" sz="16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 DB</a:t>
            </a:r>
            <a:r>
              <a:rPr lang="en-US" altLang="ko-KR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/>
            </a:r>
            <a:br>
              <a:rPr lang="en-US" altLang="ko-KR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</a:br>
            <a:r>
              <a:rPr lang="en-US" altLang="ko-KR" sz="14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- </a:t>
            </a:r>
            <a:r>
              <a:rPr lang="ko-KR" altLang="en-US" sz="14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한 명의 사용자가 여러 개의 </a:t>
            </a:r>
            <a:r>
              <a:rPr lang="en-US" altLang="ko-KR" sz="1400" dirty="0">
                <a:latin typeface="한글누리" panose="020B0303000000000000" pitchFamily="50" charset="-127"/>
                <a:ea typeface="한글누리" panose="020B0303000000000000" pitchFamily="50" charset="-127"/>
              </a:rPr>
              <a:t/>
            </a:r>
            <a:br>
              <a:rPr lang="en-US" altLang="ko-KR" sz="1400" dirty="0">
                <a:latin typeface="한글누리" panose="020B0303000000000000" pitchFamily="50" charset="-127"/>
                <a:ea typeface="한글누리" panose="020B0303000000000000" pitchFamily="50" charset="-127"/>
              </a:rPr>
            </a:br>
            <a:r>
              <a:rPr lang="ko-KR" altLang="en-US" sz="14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할 일을 전송하고</a:t>
            </a:r>
            <a:r>
              <a:rPr lang="en-US" altLang="ko-KR" sz="14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, </a:t>
            </a:r>
            <a:r>
              <a:rPr lang="ko-KR" altLang="en-US" sz="14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동시에 하나의 할 일에 여러 명이 연결되어 있어 </a:t>
            </a:r>
            <a:r>
              <a:rPr lang="en-US" altLang="ko-KR" sz="14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M:N</a:t>
            </a:r>
            <a:r>
              <a:rPr lang="ko-KR" altLang="en-US" sz="14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관계로 연결</a:t>
            </a:r>
            <a:endParaRPr lang="en-US" altLang="ko-KR" sz="16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E88090B2-5779-4B67-BC2B-CD158E76026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408" y="1164740"/>
            <a:ext cx="3100058" cy="195284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938DC2B9-CDFB-4FC6-8527-828B4E565DB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3784" y="1211892"/>
            <a:ext cx="4384431" cy="248846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xmlns="" id="{B1E298FD-2E12-4BB6-BE5E-0FE99078683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1645" y="4036681"/>
            <a:ext cx="4369723" cy="175719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xmlns="" id="{43F3B959-9E71-4C55-975F-B06B4179491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165" y="3239712"/>
            <a:ext cx="3049301" cy="276836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7E476FC7-8C82-4D0F-8744-8816CCB7BD5B}"/>
              </a:ext>
            </a:extLst>
          </p:cNvPr>
          <p:cNvSpPr txBox="1"/>
          <p:nvPr/>
        </p:nvSpPr>
        <p:spPr>
          <a:xfrm>
            <a:off x="701165" y="1316754"/>
            <a:ext cx="12752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&lt;user DB&gt;</a:t>
            </a:r>
            <a:endParaRPr lang="ko-KR" altLang="en-US" b="1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AF26EE0B-7CB8-4760-91C7-04889DEFF7F3}"/>
              </a:ext>
            </a:extLst>
          </p:cNvPr>
          <p:cNvSpPr txBox="1"/>
          <p:nvPr/>
        </p:nvSpPr>
        <p:spPr>
          <a:xfrm>
            <a:off x="2225815" y="5298179"/>
            <a:ext cx="14039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&lt;</a:t>
            </a:r>
            <a:r>
              <a:rPr lang="en-US" altLang="ko-KR" sz="1400" b="1" dirty="0" err="1">
                <a:latin typeface="한글누리" panose="020B0303000000000000" pitchFamily="50" charset="-127"/>
                <a:ea typeface="한글누리" panose="020B0303000000000000" pitchFamily="50" charset="-127"/>
              </a:rPr>
              <a:t>bbs</a:t>
            </a:r>
            <a:r>
              <a:rPr lang="en-US" altLang="ko-KR" sz="14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 DB&gt;</a:t>
            </a:r>
          </a:p>
          <a:p>
            <a:pPr algn="ctr"/>
            <a:r>
              <a:rPr lang="en-US" altLang="ko-KR" sz="14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&lt;notice DB&gt;</a:t>
            </a:r>
            <a:endParaRPr lang="ko-KR" altLang="en-US" b="1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4D2BC407-0983-4F65-89A7-CFD79450733F}"/>
              </a:ext>
            </a:extLst>
          </p:cNvPr>
          <p:cNvSpPr txBox="1"/>
          <p:nvPr/>
        </p:nvSpPr>
        <p:spPr>
          <a:xfrm>
            <a:off x="5575169" y="5066653"/>
            <a:ext cx="12752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&lt;</a:t>
            </a:r>
            <a:r>
              <a:rPr lang="en-US" altLang="ko-KR" sz="1400" b="1" dirty="0" err="1">
                <a:latin typeface="한글누리" panose="020B0303000000000000" pitchFamily="50" charset="-127"/>
                <a:ea typeface="한글누리" panose="020B0303000000000000" pitchFamily="50" charset="-127"/>
              </a:rPr>
              <a:t>todo</a:t>
            </a:r>
            <a:r>
              <a:rPr lang="en-US" altLang="ko-KR" sz="14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 DB&gt;</a:t>
            </a:r>
            <a:endParaRPr lang="ko-KR" altLang="en-US" b="1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7BE0DA9D-06B2-4FDF-B7ED-592241D27EEE}"/>
              </a:ext>
            </a:extLst>
          </p:cNvPr>
          <p:cNvSpPr txBox="1"/>
          <p:nvPr/>
        </p:nvSpPr>
        <p:spPr>
          <a:xfrm>
            <a:off x="5374084" y="1329681"/>
            <a:ext cx="16774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&lt;schedule DB&gt;</a:t>
            </a:r>
            <a:endParaRPr lang="ko-KR" altLang="en-US" b="1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81368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19EAB0B4-7280-43CE-AF40-2C1654301CF7}"/>
              </a:ext>
            </a:extLst>
          </p:cNvPr>
          <p:cNvSpPr txBox="1"/>
          <p:nvPr/>
        </p:nvSpPr>
        <p:spPr>
          <a:xfrm>
            <a:off x="1063686" y="559834"/>
            <a:ext cx="13995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목차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B675E184-1F57-46DD-A692-5C48779ADD48}"/>
              </a:ext>
            </a:extLst>
          </p:cNvPr>
          <p:cNvSpPr txBox="1"/>
          <p:nvPr/>
        </p:nvSpPr>
        <p:spPr>
          <a:xfrm>
            <a:off x="3228386" y="1278285"/>
            <a:ext cx="48799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3200" dirty="0">
                <a:solidFill>
                  <a:schemeClr val="bg1">
                    <a:alpha val="40000"/>
                  </a:schemeClr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1.</a:t>
            </a:r>
            <a:r>
              <a:rPr lang="ko-KR" altLang="en-US" sz="3200" dirty="0">
                <a:solidFill>
                  <a:schemeClr val="bg1">
                    <a:alpha val="40000"/>
                  </a:schemeClr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 프로젝트 개요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03960508-FDFC-4ECF-ABFF-46B58E6D5EB5}"/>
              </a:ext>
            </a:extLst>
          </p:cNvPr>
          <p:cNvSpPr txBox="1"/>
          <p:nvPr/>
        </p:nvSpPr>
        <p:spPr>
          <a:xfrm>
            <a:off x="3231505" y="4159117"/>
            <a:ext cx="58969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3200" dirty="0">
                <a:solidFill>
                  <a:schemeClr val="bg1">
                    <a:alpha val="40000"/>
                  </a:schemeClr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3. </a:t>
            </a:r>
            <a:r>
              <a:rPr lang="ko-KR" altLang="en-US" sz="3200" dirty="0">
                <a:solidFill>
                  <a:schemeClr val="bg1">
                    <a:alpha val="40000"/>
                  </a:schemeClr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프로젝트 페이지 별 기능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45D444EB-B41A-40F3-83A2-4106D39D65BC}"/>
              </a:ext>
            </a:extLst>
          </p:cNvPr>
          <p:cNvSpPr txBox="1"/>
          <p:nvPr/>
        </p:nvSpPr>
        <p:spPr>
          <a:xfrm>
            <a:off x="3228393" y="5603031"/>
            <a:ext cx="43667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3200" dirty="0">
                <a:solidFill>
                  <a:schemeClr val="bg1">
                    <a:alpha val="40000"/>
                  </a:schemeClr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4. </a:t>
            </a:r>
            <a:r>
              <a:rPr lang="ko-KR" altLang="en-US" sz="3200" dirty="0">
                <a:solidFill>
                  <a:schemeClr val="bg1">
                    <a:alpha val="40000"/>
                  </a:schemeClr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프로젝트 상세 기능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A1BC3B36-1A64-4D54-80E5-F182C7E4AD9C}"/>
              </a:ext>
            </a:extLst>
          </p:cNvPr>
          <p:cNvSpPr txBox="1"/>
          <p:nvPr/>
        </p:nvSpPr>
        <p:spPr>
          <a:xfrm>
            <a:off x="3228385" y="2718701"/>
            <a:ext cx="754847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44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2. </a:t>
            </a:r>
            <a:r>
              <a:rPr lang="ko-KR" altLang="en-US" sz="44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프로젝트 역할 분담</a:t>
            </a:r>
            <a:r>
              <a:rPr lang="en-US" altLang="ko-KR" sz="44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 </a:t>
            </a:r>
            <a:r>
              <a:rPr lang="ko-KR" altLang="en-US" sz="44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및 일정</a:t>
            </a:r>
          </a:p>
        </p:txBody>
      </p:sp>
    </p:spTree>
    <p:extLst>
      <p:ext uri="{BB962C8B-B14F-4D97-AF65-F5344CB8AC3E}">
        <p14:creationId xmlns:p14="http://schemas.microsoft.com/office/powerpoint/2010/main" val="36457703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B675E184-1F57-46DD-A692-5C48779ADD48}"/>
              </a:ext>
            </a:extLst>
          </p:cNvPr>
          <p:cNvSpPr txBox="1"/>
          <p:nvPr/>
        </p:nvSpPr>
        <p:spPr>
          <a:xfrm>
            <a:off x="335901" y="167937"/>
            <a:ext cx="105249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2. </a:t>
            </a:r>
            <a:r>
              <a:rPr lang="ko-KR" altLang="en-US" sz="36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프로젝트 역할 분담</a:t>
            </a:r>
            <a:r>
              <a:rPr lang="en-US" altLang="ko-KR" sz="36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 </a:t>
            </a:r>
            <a:r>
              <a:rPr lang="ko-KR" altLang="en-US" sz="36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및 일정 </a:t>
            </a:r>
            <a:r>
              <a:rPr lang="en-US" altLang="ko-KR" sz="28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– </a:t>
            </a:r>
            <a:r>
              <a:rPr lang="ko-KR" altLang="en-US" sz="28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프로젝트 역할 분담</a:t>
            </a:r>
            <a:endParaRPr lang="ko-KR" altLang="en-US" sz="3200" dirty="0">
              <a:solidFill>
                <a:schemeClr val="bg1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xmlns="" id="{F26D0B42-C6DB-4D37-B646-E05FF1CA4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17043-EF55-4391-9AD9-100F1137D453}" type="slidenum">
              <a:rPr lang="ko-KR" altLang="en-US" smtClean="0"/>
              <a:pPr/>
              <a:t>8</a:t>
            </a:fld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738EB58A-CC1F-43FA-98D3-2C31BA8E9906}"/>
              </a:ext>
            </a:extLst>
          </p:cNvPr>
          <p:cNvSpPr/>
          <p:nvPr/>
        </p:nvSpPr>
        <p:spPr>
          <a:xfrm>
            <a:off x="638965" y="1823509"/>
            <a:ext cx="3288848" cy="425012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A601C666-645B-42D8-AC1A-AF773F847DFF}"/>
              </a:ext>
            </a:extLst>
          </p:cNvPr>
          <p:cNvSpPr/>
          <p:nvPr/>
        </p:nvSpPr>
        <p:spPr>
          <a:xfrm>
            <a:off x="4451576" y="1823509"/>
            <a:ext cx="3288848" cy="425012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E71B6768-BAE4-4E86-BC40-6E93366D3530}"/>
              </a:ext>
            </a:extLst>
          </p:cNvPr>
          <p:cNvSpPr/>
          <p:nvPr/>
        </p:nvSpPr>
        <p:spPr>
          <a:xfrm>
            <a:off x="8264187" y="1823509"/>
            <a:ext cx="3288848" cy="425012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2B6D72C4-AF0C-43D2-A6F8-C6D46FEE5385}"/>
              </a:ext>
            </a:extLst>
          </p:cNvPr>
          <p:cNvSpPr txBox="1"/>
          <p:nvPr/>
        </p:nvSpPr>
        <p:spPr>
          <a:xfrm>
            <a:off x="802990" y="1274982"/>
            <a:ext cx="29607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Model - </a:t>
            </a:r>
            <a:r>
              <a:rPr lang="ko-KR" altLang="en-US" sz="2000" b="1" dirty="0" err="1">
                <a:latin typeface="한글누리" panose="020B0303000000000000" pitchFamily="50" charset="-127"/>
                <a:ea typeface="한글누리" panose="020B0303000000000000" pitchFamily="50" charset="-127"/>
              </a:rPr>
              <a:t>권오인</a:t>
            </a:r>
            <a:endParaRPr lang="ko-KR" altLang="en-US" sz="2000" b="1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DC479AF5-5117-4F28-A2C0-2AB2AEB423D2}"/>
              </a:ext>
            </a:extLst>
          </p:cNvPr>
          <p:cNvSpPr txBox="1"/>
          <p:nvPr/>
        </p:nvSpPr>
        <p:spPr>
          <a:xfrm>
            <a:off x="4781750" y="1274982"/>
            <a:ext cx="2628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View - </a:t>
            </a:r>
            <a:r>
              <a:rPr lang="ko-KR" altLang="en-US" sz="2000" b="1" dirty="0" err="1">
                <a:latin typeface="한글누리" panose="020B0303000000000000" pitchFamily="50" charset="-127"/>
                <a:ea typeface="한글누리" panose="020B0303000000000000" pitchFamily="50" charset="-127"/>
              </a:rPr>
              <a:t>은정우</a:t>
            </a:r>
            <a:endParaRPr lang="ko-KR" altLang="en-US" sz="2000" b="1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838151BA-3B5C-4C09-8251-CA8A8787BCE2}"/>
              </a:ext>
            </a:extLst>
          </p:cNvPr>
          <p:cNvSpPr txBox="1"/>
          <p:nvPr/>
        </p:nvSpPr>
        <p:spPr>
          <a:xfrm>
            <a:off x="8227695" y="1274982"/>
            <a:ext cx="33618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Control - </a:t>
            </a:r>
            <a:r>
              <a:rPr lang="ko-KR" altLang="en-US" sz="2000" b="1" dirty="0" err="1">
                <a:latin typeface="한글누리" panose="020B0303000000000000" pitchFamily="50" charset="-127"/>
                <a:ea typeface="한글누리" panose="020B0303000000000000" pitchFamily="50" charset="-127"/>
              </a:rPr>
              <a:t>권종환</a:t>
            </a:r>
            <a:r>
              <a:rPr lang="en-US" altLang="ko-KR" sz="20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, </a:t>
            </a:r>
            <a:r>
              <a:rPr lang="ko-KR" altLang="en-US" sz="20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김성현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2B88E8C1-BC7D-4030-8A36-6341B21F9C00}"/>
              </a:ext>
            </a:extLst>
          </p:cNvPr>
          <p:cNvSpPr txBox="1"/>
          <p:nvPr/>
        </p:nvSpPr>
        <p:spPr>
          <a:xfrm>
            <a:off x="802990" y="2418502"/>
            <a:ext cx="2960798" cy="30601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프로젝트 기초 설정</a:t>
            </a:r>
            <a:r>
              <a:rPr lang="en-US" altLang="ko-KR" dirty="0">
                <a:latin typeface="한글누리" panose="020B0303000000000000" pitchFamily="50" charset="-127"/>
                <a:ea typeface="한글누리" panose="020B0303000000000000" pitchFamily="50" charset="-127"/>
              </a:rPr>
              <a:t/>
            </a:r>
            <a:br>
              <a:rPr lang="en-US" altLang="ko-KR" dirty="0">
                <a:latin typeface="한글누리" panose="020B0303000000000000" pitchFamily="50" charset="-127"/>
                <a:ea typeface="한글누리" panose="020B0303000000000000" pitchFamily="50" charset="-127"/>
              </a:rPr>
            </a:br>
            <a:r>
              <a:rPr lang="en-US" altLang="ko-KR" sz="14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(</a:t>
            </a:r>
            <a:r>
              <a:rPr lang="ko-KR" altLang="en-US" sz="14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레이어 아키텍처 구성</a:t>
            </a:r>
            <a:r>
              <a:rPr lang="en-US" altLang="ko-KR" sz="14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)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Spring</a:t>
            </a:r>
            <a:r>
              <a:rPr lang="ko-KR" altLang="en-US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 </a:t>
            </a:r>
            <a:r>
              <a:rPr lang="en-US" altLang="ko-KR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JPA</a:t>
            </a:r>
            <a:r>
              <a:rPr lang="ko-KR" altLang="en-US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 </a:t>
            </a:r>
            <a:r>
              <a:rPr lang="en-US" altLang="ko-KR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Data </a:t>
            </a:r>
            <a:r>
              <a:rPr lang="ko-KR" altLang="en-US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설정</a:t>
            </a:r>
            <a:r>
              <a:rPr lang="en-US" altLang="ko-KR" dirty="0">
                <a:latin typeface="한글누리" panose="020B0303000000000000" pitchFamily="50" charset="-127"/>
                <a:ea typeface="한글누리" panose="020B0303000000000000" pitchFamily="50" charset="-127"/>
              </a:rPr>
              <a:t/>
            </a:r>
            <a:br>
              <a:rPr lang="en-US" altLang="ko-KR" dirty="0">
                <a:latin typeface="한글누리" panose="020B0303000000000000" pitchFamily="50" charset="-127"/>
                <a:ea typeface="한글누리" panose="020B0303000000000000" pitchFamily="50" charset="-127"/>
              </a:rPr>
            </a:br>
            <a:r>
              <a:rPr lang="en-US" altLang="ko-KR" sz="14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(</a:t>
            </a:r>
            <a:r>
              <a:rPr lang="ko-KR" altLang="en-US" sz="14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 </a:t>
            </a:r>
            <a:r>
              <a:rPr lang="en-US" altLang="ko-KR" sz="14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Hibernate</a:t>
            </a:r>
            <a:r>
              <a:rPr lang="ko-KR" altLang="en-US" sz="14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 사용</a:t>
            </a:r>
            <a:r>
              <a:rPr lang="en-US" altLang="ko-KR" sz="14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)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ER </a:t>
            </a:r>
            <a:r>
              <a:rPr lang="ko-KR" altLang="en-US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다이어그램 제작</a:t>
            </a:r>
            <a:r>
              <a:rPr lang="en-US" altLang="ko-KR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/>
            </a:r>
            <a:br>
              <a:rPr lang="en-US" altLang="ko-KR" b="1" dirty="0">
                <a:latin typeface="한글누리" panose="020B0303000000000000" pitchFamily="50" charset="-127"/>
                <a:ea typeface="한글누리" panose="020B0303000000000000" pitchFamily="50" charset="-127"/>
              </a:rPr>
            </a:br>
            <a:r>
              <a:rPr lang="en-US" altLang="ko-KR" sz="14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(RDB Modeling)</a:t>
            </a:r>
            <a:endParaRPr lang="en-US" altLang="ko-KR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DTO</a:t>
            </a:r>
            <a:r>
              <a:rPr lang="ko-KR" altLang="en-US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와 </a:t>
            </a:r>
            <a:r>
              <a:rPr lang="en-US" altLang="ko-KR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Entity </a:t>
            </a:r>
            <a:r>
              <a:rPr lang="ko-KR" altLang="en-US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구별 사용</a:t>
            </a:r>
            <a:endParaRPr lang="en-US" altLang="ko-KR" b="1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Repository</a:t>
            </a:r>
            <a:r>
              <a:rPr lang="ko-KR" altLang="en-US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 </a:t>
            </a:r>
            <a:r>
              <a:rPr lang="en-US" altLang="ko-KR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layer </a:t>
            </a:r>
            <a:r>
              <a:rPr lang="ko-KR" altLang="en-US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구성</a:t>
            </a:r>
            <a:endParaRPr lang="en-US" altLang="ko-KR" b="1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Service</a:t>
            </a:r>
            <a:r>
              <a:rPr lang="ko-KR" altLang="en-US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 </a:t>
            </a:r>
            <a:r>
              <a:rPr lang="en-US" altLang="ko-KR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layer </a:t>
            </a:r>
            <a:r>
              <a:rPr lang="ko-KR" altLang="en-US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구성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2B88E8C1-BC7D-4030-8A36-6341B21F9C00}"/>
              </a:ext>
            </a:extLst>
          </p:cNvPr>
          <p:cNvSpPr txBox="1"/>
          <p:nvPr/>
        </p:nvSpPr>
        <p:spPr>
          <a:xfrm>
            <a:off x="4615601" y="2418502"/>
            <a:ext cx="2960798" cy="365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b="1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화면 기본 레이아웃 구성</a:t>
            </a:r>
            <a:r>
              <a:rPr lang="en-US" altLang="ko-KR" dirty="0">
                <a:latin typeface="한글누리" panose="020B0303000000000000" pitchFamily="50" charset="-127"/>
                <a:ea typeface="한글누리" panose="020B0303000000000000" pitchFamily="50" charset="-127"/>
              </a:rPr>
              <a:t/>
            </a:r>
            <a:br>
              <a:rPr lang="en-US" altLang="ko-KR" dirty="0">
                <a:latin typeface="한글누리" panose="020B0303000000000000" pitchFamily="50" charset="-127"/>
                <a:ea typeface="한글누리" panose="020B0303000000000000" pitchFamily="50" charset="-127"/>
              </a:rPr>
            </a:br>
            <a:r>
              <a:rPr lang="en-US" altLang="ko-KR" sz="1400" spc="-80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( </a:t>
            </a:r>
            <a:r>
              <a:rPr lang="ko-KR" altLang="en-US" sz="1400" spc="-80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선정된 </a:t>
            </a:r>
            <a:r>
              <a:rPr lang="en-US" altLang="ko-KR" sz="1400" spc="-80" dirty="0" err="1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templet</a:t>
            </a:r>
            <a:r>
              <a:rPr lang="ko-KR" altLang="en-US" sz="1400" spc="-80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을 기초로 구성 </a:t>
            </a:r>
            <a:r>
              <a:rPr lang="en-US" altLang="ko-KR" sz="1400" spc="-80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)</a:t>
            </a:r>
            <a:endParaRPr lang="en-US" altLang="ko-KR" sz="1400" spc="-8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b="1" spc="-150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일정관리 </a:t>
            </a:r>
            <a:r>
              <a:rPr lang="en-US" altLang="ko-KR" b="1" spc="-150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UI, </a:t>
            </a:r>
            <a:r>
              <a:rPr lang="ko-KR" altLang="en-US" b="1" spc="-150" dirty="0" err="1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동적기능</a:t>
            </a:r>
            <a:r>
              <a:rPr lang="ko-KR" altLang="en-US" b="1" spc="-150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 구현</a:t>
            </a:r>
            <a:r>
              <a:rPr lang="en-US" altLang="ko-KR" dirty="0">
                <a:latin typeface="한글누리" panose="020B0303000000000000" pitchFamily="50" charset="-127"/>
                <a:ea typeface="한글누리" panose="020B0303000000000000" pitchFamily="50" charset="-127"/>
              </a:rPr>
              <a:t/>
            </a:r>
            <a:br>
              <a:rPr lang="en-US" altLang="ko-KR" dirty="0">
                <a:latin typeface="한글누리" panose="020B0303000000000000" pitchFamily="50" charset="-127"/>
                <a:ea typeface="한글누리" panose="020B0303000000000000" pitchFamily="50" charset="-127"/>
              </a:rPr>
            </a:br>
            <a:r>
              <a:rPr lang="en-US" altLang="ko-KR" sz="1400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( </a:t>
            </a:r>
            <a:r>
              <a:rPr lang="en-US" altLang="ko-KR" sz="1400" dirty="0" err="1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Fullcalendar</a:t>
            </a:r>
            <a:r>
              <a:rPr lang="en-US" altLang="ko-KR" sz="1400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 </a:t>
            </a:r>
            <a:r>
              <a:rPr lang="en-US" altLang="ko-KR" sz="1400" dirty="0" err="1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api</a:t>
            </a:r>
            <a:r>
              <a:rPr lang="en-US" altLang="ko-KR" sz="1400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, </a:t>
            </a:r>
            <a:r>
              <a:rPr lang="en-US" altLang="ko-KR" sz="1400" dirty="0" err="1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ajax</a:t>
            </a:r>
            <a:r>
              <a:rPr lang="en-US" altLang="ko-KR" sz="1400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 </a:t>
            </a:r>
            <a:r>
              <a:rPr lang="ko-KR" altLang="en-US" sz="1400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사용 </a:t>
            </a:r>
            <a:r>
              <a:rPr lang="en-US" altLang="ko-KR" sz="1400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)</a:t>
            </a:r>
            <a:endParaRPr lang="en-US" altLang="ko-KR" sz="14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b="1" spc="-80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할일 목록 </a:t>
            </a:r>
            <a:r>
              <a:rPr lang="ko-KR" altLang="en-US" b="1" spc="-80" dirty="0" err="1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동적기능</a:t>
            </a:r>
            <a:r>
              <a:rPr lang="ko-KR" altLang="en-US" b="1" spc="-80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 구현</a:t>
            </a:r>
            <a:r>
              <a:rPr lang="en-US" altLang="ko-KR" dirty="0">
                <a:latin typeface="한글누리" panose="020B0303000000000000" pitchFamily="50" charset="-127"/>
                <a:ea typeface="한글누리" panose="020B0303000000000000" pitchFamily="50" charset="-127"/>
              </a:rPr>
              <a:t/>
            </a:r>
            <a:br>
              <a:rPr lang="en-US" altLang="ko-KR" dirty="0">
                <a:latin typeface="한글누리" panose="020B0303000000000000" pitchFamily="50" charset="-127"/>
                <a:ea typeface="한글누리" panose="020B0303000000000000" pitchFamily="50" charset="-127"/>
              </a:rPr>
            </a:br>
            <a:r>
              <a:rPr lang="en-US" altLang="ko-KR" sz="1400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( </a:t>
            </a:r>
            <a:r>
              <a:rPr lang="en-US" altLang="ko-KR" sz="1400" dirty="0" err="1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ajax</a:t>
            </a:r>
            <a:r>
              <a:rPr lang="en-US" altLang="ko-KR" sz="1400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 </a:t>
            </a:r>
            <a:r>
              <a:rPr lang="ko-KR" altLang="en-US" sz="1400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사용 </a:t>
            </a:r>
            <a:r>
              <a:rPr lang="en-US" altLang="ko-KR" sz="1400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)</a:t>
            </a:r>
            <a:endParaRPr lang="en-US" altLang="ko-KR" sz="14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b="1" spc="-150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할일 목록 페이지기능 구현</a:t>
            </a:r>
            <a:endParaRPr lang="en-US" altLang="ko-KR" sz="1400" spc="-8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화면 기타 </a:t>
            </a:r>
            <a:r>
              <a:rPr lang="ko-KR" altLang="en-US" b="1" dirty="0" err="1">
                <a:latin typeface="한글누리" panose="020B0303000000000000" pitchFamily="50" charset="-127"/>
                <a:ea typeface="한글누리" panose="020B0303000000000000" pitchFamily="50" charset="-127"/>
              </a:rPr>
              <a:t>동적요소</a:t>
            </a:r>
            <a:r>
              <a:rPr lang="ko-KR" altLang="en-US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 </a:t>
            </a:r>
            <a:r>
              <a:rPr lang="ko-KR" altLang="en-US" b="1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구현</a:t>
            </a:r>
            <a:r>
              <a:rPr lang="en-US" altLang="ko-KR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/>
            </a:r>
            <a:br>
              <a:rPr lang="en-US" altLang="ko-KR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</a:br>
            <a:r>
              <a:rPr lang="en-US" altLang="ko-KR" sz="1400" spc="-80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(  )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화면 </a:t>
            </a:r>
            <a:r>
              <a:rPr lang="ko-KR" altLang="en-US" b="1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부가요소 구성</a:t>
            </a:r>
            <a:r>
              <a:rPr lang="en-US" altLang="ko-KR" sz="1400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/>
            </a:r>
            <a:br>
              <a:rPr lang="en-US" altLang="ko-KR" sz="1400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</a:br>
            <a:r>
              <a:rPr lang="en-US" altLang="ko-KR" sz="1400" spc="-80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(  )</a:t>
            </a:r>
            <a:endParaRPr lang="en-US" altLang="ko-KR" sz="1400" spc="-8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941701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B675E184-1F57-46DD-A692-5C48779ADD48}"/>
              </a:ext>
            </a:extLst>
          </p:cNvPr>
          <p:cNvSpPr txBox="1"/>
          <p:nvPr/>
        </p:nvSpPr>
        <p:spPr>
          <a:xfrm>
            <a:off x="335900" y="167937"/>
            <a:ext cx="104222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2. </a:t>
            </a:r>
            <a:r>
              <a:rPr lang="ko-KR" altLang="en-US" sz="36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프로젝트 역할 분담</a:t>
            </a:r>
            <a:r>
              <a:rPr lang="en-US" altLang="ko-KR" sz="36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 </a:t>
            </a:r>
            <a:r>
              <a:rPr lang="ko-KR" altLang="en-US" sz="36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및 일정 </a:t>
            </a:r>
            <a:r>
              <a:rPr lang="en-US" altLang="ko-KR" sz="28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– </a:t>
            </a:r>
            <a:r>
              <a:rPr lang="ko-KR" altLang="en-US" sz="28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프로젝트 기간별 수행 내용</a:t>
            </a:r>
            <a:endParaRPr lang="ko-KR" altLang="en-US" sz="3200" dirty="0">
              <a:solidFill>
                <a:schemeClr val="bg1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xmlns="" id="{F26D0B42-C6DB-4D37-B646-E05FF1CA4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17043-EF55-4391-9AD9-100F1137D453}" type="slidenum">
              <a:rPr lang="ko-KR" altLang="en-US" smtClean="0"/>
              <a:pPr/>
              <a:t>9</a:t>
            </a:fld>
            <a:endParaRPr lang="ko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0DDD69E7-0540-4898-A4C9-3065FDF92A6F}"/>
              </a:ext>
            </a:extLst>
          </p:cNvPr>
          <p:cNvSpPr txBox="1"/>
          <p:nvPr/>
        </p:nvSpPr>
        <p:spPr>
          <a:xfrm>
            <a:off x="405876" y="947385"/>
            <a:ext cx="21180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&lt; </a:t>
            </a:r>
            <a:r>
              <a:rPr lang="ko-KR" altLang="en-US" sz="2400" b="1" dirty="0" err="1">
                <a:latin typeface="한글누리" panose="020B0303000000000000" pitchFamily="50" charset="-127"/>
                <a:ea typeface="한글누리" panose="020B0303000000000000" pitchFamily="50" charset="-127"/>
              </a:rPr>
              <a:t>간트</a:t>
            </a:r>
            <a:r>
              <a:rPr lang="ko-KR" altLang="en-US" sz="24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 차트 </a:t>
            </a:r>
            <a:r>
              <a:rPr lang="en-US" altLang="ko-KR" sz="24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&gt;</a:t>
            </a:r>
            <a:endParaRPr lang="ko-KR" altLang="en-US" sz="2400" b="1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grpSp>
        <p:nvGrpSpPr>
          <p:cNvPr id="73" name="그룹 72">
            <a:extLst>
              <a:ext uri="{FF2B5EF4-FFF2-40B4-BE49-F238E27FC236}">
                <a16:creationId xmlns:a16="http://schemas.microsoft.com/office/drawing/2014/main" xmlns="" id="{CE96C9F1-A3D9-476C-ACE1-76440BD607E6}"/>
              </a:ext>
            </a:extLst>
          </p:cNvPr>
          <p:cNvGrpSpPr/>
          <p:nvPr/>
        </p:nvGrpSpPr>
        <p:grpSpPr>
          <a:xfrm>
            <a:off x="693578" y="1386409"/>
            <a:ext cx="10804844" cy="4575852"/>
            <a:chOff x="332825" y="1386409"/>
            <a:chExt cx="10804844" cy="4575852"/>
          </a:xfrm>
        </p:grpSpPr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xmlns="" id="{EBFD2A09-87AF-4BC1-ABE9-8D22CD7BDB25}"/>
                </a:ext>
              </a:extLst>
            </p:cNvPr>
            <p:cNvSpPr/>
            <p:nvPr/>
          </p:nvSpPr>
          <p:spPr>
            <a:xfrm>
              <a:off x="8972987" y="5663272"/>
              <a:ext cx="2164673" cy="14397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ko-KR" altLang="en-US" dirty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xmlns="" id="{FB409693-7FD8-46F9-9F2D-0B7336669E1E}"/>
                </a:ext>
              </a:extLst>
            </p:cNvPr>
            <p:cNvSpPr/>
            <p:nvPr/>
          </p:nvSpPr>
          <p:spPr>
            <a:xfrm>
              <a:off x="8633983" y="5287055"/>
              <a:ext cx="1992080" cy="14397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ko-KR" altLang="en-US" dirty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xmlns="" id="{B34436AB-3141-44ED-B169-3A39188F7745}"/>
                </a:ext>
              </a:extLst>
            </p:cNvPr>
            <p:cNvSpPr/>
            <p:nvPr/>
          </p:nvSpPr>
          <p:spPr>
            <a:xfrm>
              <a:off x="8633984" y="4957580"/>
              <a:ext cx="1620360" cy="14397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ko-KR" altLang="en-US" dirty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xmlns="" id="{C4777168-15F2-4B4A-92DE-2C26AED954A8}"/>
                </a:ext>
              </a:extLst>
            </p:cNvPr>
            <p:cNvSpPr/>
            <p:nvPr/>
          </p:nvSpPr>
          <p:spPr>
            <a:xfrm>
              <a:off x="5029204" y="3874891"/>
              <a:ext cx="749622" cy="143971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ko-KR" altLang="en-US" dirty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xmlns="" id="{51789EBA-862B-4A58-9677-A253B6C6C8A2}"/>
                </a:ext>
              </a:extLst>
            </p:cNvPr>
            <p:cNvSpPr/>
            <p:nvPr/>
          </p:nvSpPr>
          <p:spPr>
            <a:xfrm>
              <a:off x="3956180" y="2795440"/>
              <a:ext cx="1261232" cy="143971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ko-KR" altLang="en-US" dirty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xmlns="" id="{402D253C-2C8B-4973-8EDE-35520ACC394F}"/>
                </a:ext>
              </a:extLst>
            </p:cNvPr>
            <p:cNvSpPr/>
            <p:nvPr/>
          </p:nvSpPr>
          <p:spPr>
            <a:xfrm>
              <a:off x="6844087" y="4611849"/>
              <a:ext cx="2449194" cy="14397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ko-KR" altLang="en-US" dirty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xmlns="" id="{D4B14900-A704-4ECD-9C7A-DB6589756037}"/>
                </a:ext>
              </a:extLst>
            </p:cNvPr>
            <p:cNvSpPr/>
            <p:nvPr/>
          </p:nvSpPr>
          <p:spPr>
            <a:xfrm>
              <a:off x="3956180" y="3120443"/>
              <a:ext cx="702953" cy="135942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ko-KR" altLang="en-US" dirty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xmlns="" id="{971C6524-1AA6-44E0-A3E2-9A4921ECBCE9}"/>
                </a:ext>
              </a:extLst>
            </p:cNvPr>
            <p:cNvSpPr/>
            <p:nvPr/>
          </p:nvSpPr>
          <p:spPr>
            <a:xfrm>
              <a:off x="5760154" y="4229356"/>
              <a:ext cx="2114884" cy="14397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ko-KR" altLang="en-US" dirty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xmlns="" id="{2E81847F-9533-4A22-8443-D58F655B1E07}"/>
                </a:ext>
              </a:extLst>
            </p:cNvPr>
            <p:cNvSpPr/>
            <p:nvPr/>
          </p:nvSpPr>
          <p:spPr>
            <a:xfrm>
              <a:off x="4194279" y="3498061"/>
              <a:ext cx="1901721" cy="14397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ko-KR" altLang="en-US" dirty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xmlns="" id="{B4F173AE-4C7B-4EFF-8ACC-C16F7B5D21AF}"/>
                </a:ext>
              </a:extLst>
            </p:cNvPr>
            <p:cNvSpPr/>
            <p:nvPr/>
          </p:nvSpPr>
          <p:spPr>
            <a:xfrm>
              <a:off x="3029368" y="2432369"/>
              <a:ext cx="1561293" cy="143968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ko-KR" altLang="en-US" dirty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xmlns="" id="{A1784815-9C40-4A33-B46F-3EFAD510C864}"/>
                </a:ext>
              </a:extLst>
            </p:cNvPr>
            <p:cNvCxnSpPr>
              <a:cxnSpLocks/>
            </p:cNvCxnSpPr>
            <p:nvPr/>
          </p:nvCxnSpPr>
          <p:spPr>
            <a:xfrm>
              <a:off x="3934437" y="1996580"/>
              <a:ext cx="0" cy="3965681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xmlns="" id="{0E8E5A19-7B80-4531-AA16-E807496FF6D3}"/>
                </a:ext>
              </a:extLst>
            </p:cNvPr>
            <p:cNvCxnSpPr>
              <a:cxnSpLocks/>
            </p:cNvCxnSpPr>
            <p:nvPr/>
          </p:nvCxnSpPr>
          <p:spPr>
            <a:xfrm>
              <a:off x="5380682" y="1996580"/>
              <a:ext cx="0" cy="3965681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xmlns="" id="{C6DD150B-9702-4841-9578-AC94788454B2}"/>
                </a:ext>
              </a:extLst>
            </p:cNvPr>
            <p:cNvCxnSpPr>
              <a:cxnSpLocks/>
            </p:cNvCxnSpPr>
            <p:nvPr/>
          </p:nvCxnSpPr>
          <p:spPr>
            <a:xfrm>
              <a:off x="6817596" y="1996580"/>
              <a:ext cx="0" cy="3965681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xmlns="" id="{C8537402-F711-429A-AC5B-DAEB095A8D38}"/>
                </a:ext>
              </a:extLst>
            </p:cNvPr>
            <p:cNvCxnSpPr>
              <a:cxnSpLocks/>
            </p:cNvCxnSpPr>
            <p:nvPr/>
          </p:nvCxnSpPr>
          <p:spPr>
            <a:xfrm>
              <a:off x="8254510" y="1996580"/>
              <a:ext cx="0" cy="3965681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xmlns="" id="{61D26818-A8AC-4F19-A97D-A77924E811BA}"/>
                </a:ext>
              </a:extLst>
            </p:cNvPr>
            <p:cNvCxnSpPr>
              <a:cxnSpLocks/>
            </p:cNvCxnSpPr>
            <p:nvPr/>
          </p:nvCxnSpPr>
          <p:spPr>
            <a:xfrm>
              <a:off x="9691425" y="1996580"/>
              <a:ext cx="0" cy="3965681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xmlns="" id="{51D0B12D-E3C8-49DA-B1A8-5F3BCBCB7E64}"/>
                </a:ext>
              </a:extLst>
            </p:cNvPr>
            <p:cNvCxnSpPr>
              <a:cxnSpLocks/>
            </p:cNvCxnSpPr>
            <p:nvPr/>
          </p:nvCxnSpPr>
          <p:spPr>
            <a:xfrm>
              <a:off x="2497523" y="1996580"/>
              <a:ext cx="0" cy="3965681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xmlns="" id="{FAB4BB90-BF57-441E-913C-595B8E1BF364}"/>
                </a:ext>
              </a:extLst>
            </p:cNvPr>
            <p:cNvSpPr txBox="1"/>
            <p:nvPr/>
          </p:nvSpPr>
          <p:spPr>
            <a:xfrm>
              <a:off x="332825" y="1996580"/>
              <a:ext cx="222068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sz="1400" b="1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프로젝트 주제 선정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xmlns="" id="{7845CA4A-45BB-476F-8380-E502E464CF6A}"/>
                </a:ext>
              </a:extLst>
            </p:cNvPr>
            <p:cNvSpPr txBox="1"/>
            <p:nvPr/>
          </p:nvSpPr>
          <p:spPr>
            <a:xfrm>
              <a:off x="332825" y="3430496"/>
              <a:ext cx="202474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sz="1400" b="1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로그인 </a:t>
              </a:r>
              <a:r>
                <a:rPr lang="en-US" altLang="ko-KR" sz="1400" b="1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&amp; </a:t>
              </a:r>
              <a:r>
                <a:rPr lang="ko-KR" altLang="en-US" sz="1400" b="1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회원가입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xmlns="" id="{2784918C-4BDF-4B4E-A04D-06432F4A7D58}"/>
                </a:ext>
              </a:extLst>
            </p:cNvPr>
            <p:cNvSpPr txBox="1"/>
            <p:nvPr/>
          </p:nvSpPr>
          <p:spPr>
            <a:xfrm>
              <a:off x="332825" y="3788975"/>
              <a:ext cx="244154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1400" b="1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Java</a:t>
              </a:r>
              <a:r>
                <a:rPr lang="ko-KR" altLang="en-US" sz="1400" b="1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 </a:t>
              </a:r>
              <a:r>
                <a:rPr lang="en-US" altLang="ko-KR" sz="1400" b="1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config </a:t>
              </a:r>
              <a:r>
                <a:rPr lang="ko-KR" altLang="en-US" sz="1400" b="1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로 변경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xmlns="" id="{6939B2FF-5022-4193-8A49-0DB415F34BCA}"/>
                </a:ext>
              </a:extLst>
            </p:cNvPr>
            <p:cNvSpPr txBox="1"/>
            <p:nvPr/>
          </p:nvSpPr>
          <p:spPr>
            <a:xfrm>
              <a:off x="332825" y="4147454"/>
              <a:ext cx="191277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sz="1400" b="1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공지사항 </a:t>
              </a:r>
              <a:r>
                <a:rPr lang="en-US" altLang="ko-KR" sz="1400" b="1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&amp; </a:t>
              </a:r>
              <a:r>
                <a:rPr lang="ko-KR" altLang="en-US" sz="1400" b="1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자유게시판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xmlns="" id="{45C2215A-78D7-4E42-A7C5-0FC1C8870B2C}"/>
                </a:ext>
              </a:extLst>
            </p:cNvPr>
            <p:cNvSpPr txBox="1"/>
            <p:nvPr/>
          </p:nvSpPr>
          <p:spPr>
            <a:xfrm>
              <a:off x="332825" y="3072017"/>
              <a:ext cx="163285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1400" b="1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Web</a:t>
              </a:r>
              <a:r>
                <a:rPr lang="ko-KR" altLang="en-US" sz="1400" b="1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 </a:t>
              </a:r>
              <a:r>
                <a:rPr lang="en-US" altLang="ko-KR" sz="1400" b="1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flow </a:t>
              </a:r>
              <a:r>
                <a:rPr lang="ko-KR" altLang="en-US" sz="1400" b="1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작성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xmlns="" id="{067A47D4-AFCA-45BF-AE7D-B4798A905451}"/>
                </a:ext>
              </a:extLst>
            </p:cNvPr>
            <p:cNvSpPr txBox="1"/>
            <p:nvPr/>
          </p:nvSpPr>
          <p:spPr>
            <a:xfrm>
              <a:off x="2670165" y="1386935"/>
              <a:ext cx="111033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1 Week</a:t>
              </a:r>
            </a:p>
            <a:p>
              <a:pPr algn="ctr"/>
              <a:r>
                <a:rPr lang="en-US" altLang="ko-KR" sz="1200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7/4 – 7/10</a:t>
              </a:r>
              <a:endParaRPr lang="ko-KR" altLang="en-US" sz="1200" dirty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xmlns="" id="{90105658-85E9-4341-A0CA-E255B8472665}"/>
                </a:ext>
              </a:extLst>
            </p:cNvPr>
            <p:cNvSpPr txBox="1"/>
            <p:nvPr/>
          </p:nvSpPr>
          <p:spPr>
            <a:xfrm>
              <a:off x="4107079" y="1393331"/>
              <a:ext cx="111033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2 Week</a:t>
              </a:r>
            </a:p>
            <a:p>
              <a:pPr algn="ctr"/>
              <a:r>
                <a:rPr lang="en-US" altLang="ko-KR" sz="1200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7/11 – 7/17</a:t>
              </a:r>
              <a:endParaRPr lang="ko-KR" altLang="en-US" sz="1200" dirty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xmlns="" id="{08CCD7FD-8B63-46AE-8D1B-B9CA68081D19}"/>
                </a:ext>
              </a:extLst>
            </p:cNvPr>
            <p:cNvSpPr txBox="1"/>
            <p:nvPr/>
          </p:nvSpPr>
          <p:spPr>
            <a:xfrm>
              <a:off x="5543993" y="1390398"/>
              <a:ext cx="111033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3 Week</a:t>
              </a:r>
            </a:p>
            <a:p>
              <a:pPr algn="ctr"/>
              <a:r>
                <a:rPr lang="en-US" altLang="ko-KR" sz="1200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7/18 – 7/24</a:t>
              </a:r>
              <a:endParaRPr lang="ko-KR" altLang="en-US" sz="1200" dirty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xmlns="" id="{CA330850-0F92-497D-9D3D-A64B0D2DC975}"/>
                </a:ext>
              </a:extLst>
            </p:cNvPr>
            <p:cNvSpPr txBox="1"/>
            <p:nvPr/>
          </p:nvSpPr>
          <p:spPr>
            <a:xfrm>
              <a:off x="6980907" y="1389870"/>
              <a:ext cx="111033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4 Week</a:t>
              </a:r>
            </a:p>
            <a:p>
              <a:pPr algn="ctr"/>
              <a:r>
                <a:rPr lang="en-US" altLang="ko-KR" sz="1200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7/25 – 7/31</a:t>
              </a:r>
              <a:endParaRPr lang="ko-KR" altLang="en-US" sz="1200" dirty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xmlns="" id="{AAFD4816-4CA4-4264-8A83-F20FDEEA7184}"/>
                </a:ext>
              </a:extLst>
            </p:cNvPr>
            <p:cNvSpPr txBox="1"/>
            <p:nvPr/>
          </p:nvSpPr>
          <p:spPr>
            <a:xfrm>
              <a:off x="8417821" y="1386409"/>
              <a:ext cx="111033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5 Week</a:t>
              </a:r>
            </a:p>
            <a:p>
              <a:pPr algn="ctr"/>
              <a:r>
                <a:rPr lang="en-US" altLang="ko-KR" sz="1200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8/1 – 8/7</a:t>
              </a:r>
              <a:endParaRPr lang="ko-KR" altLang="en-US" sz="1200" dirty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xmlns="" id="{430C2F11-D854-4810-B460-E3E1074BBCAC}"/>
                </a:ext>
              </a:extLst>
            </p:cNvPr>
            <p:cNvSpPr txBox="1"/>
            <p:nvPr/>
          </p:nvSpPr>
          <p:spPr>
            <a:xfrm>
              <a:off x="9854735" y="1392805"/>
              <a:ext cx="111033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6 Week</a:t>
              </a:r>
            </a:p>
            <a:p>
              <a:pPr algn="ctr"/>
              <a:r>
                <a:rPr lang="en-US" altLang="ko-KR" sz="1200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8/8 – 8/14</a:t>
              </a:r>
              <a:endParaRPr lang="ko-KR" altLang="en-US" sz="1200" dirty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xmlns="" id="{FB0475CD-58A9-4D23-8C91-A17205E9E496}"/>
                </a:ext>
              </a:extLst>
            </p:cNvPr>
            <p:cNvCxnSpPr>
              <a:cxnSpLocks/>
            </p:cNvCxnSpPr>
            <p:nvPr/>
          </p:nvCxnSpPr>
          <p:spPr>
            <a:xfrm>
              <a:off x="11137669" y="1996580"/>
              <a:ext cx="0" cy="3965681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xmlns="" id="{ECCCCA7E-5740-46E1-A13D-D218FCB85024}"/>
                </a:ext>
              </a:extLst>
            </p:cNvPr>
            <p:cNvSpPr txBox="1"/>
            <p:nvPr/>
          </p:nvSpPr>
          <p:spPr>
            <a:xfrm>
              <a:off x="332825" y="2355059"/>
              <a:ext cx="222068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sz="1400" b="1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레이어 아키텍처 구성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xmlns="" id="{C798D251-FD51-420D-B001-9A52C8C57449}"/>
                </a:ext>
              </a:extLst>
            </p:cNvPr>
            <p:cNvSpPr txBox="1"/>
            <p:nvPr/>
          </p:nvSpPr>
          <p:spPr>
            <a:xfrm>
              <a:off x="332825" y="2713538"/>
              <a:ext cx="202474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1400" b="1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ER</a:t>
              </a:r>
              <a:r>
                <a:rPr lang="ko-KR" altLang="en-US" sz="1400" b="1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 다이어그램 구성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xmlns="" id="{8DF48CD3-751A-4BA4-92BA-06EA1D0FCF09}"/>
                </a:ext>
              </a:extLst>
            </p:cNvPr>
            <p:cNvSpPr txBox="1"/>
            <p:nvPr/>
          </p:nvSpPr>
          <p:spPr>
            <a:xfrm>
              <a:off x="332825" y="4505933"/>
              <a:ext cx="163285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sz="1400" b="1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근무 일정 신청 기능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xmlns="" id="{4176BC60-BE3C-4C0D-B951-57A26EE152D7}"/>
                </a:ext>
              </a:extLst>
            </p:cNvPr>
            <p:cNvSpPr txBox="1"/>
            <p:nvPr/>
          </p:nvSpPr>
          <p:spPr>
            <a:xfrm>
              <a:off x="332825" y="4864412"/>
              <a:ext cx="163285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sz="1400" b="1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할 일 리스트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xmlns="" id="{C7715C76-5EA3-469D-9BD3-923C52F4CEC1}"/>
                </a:ext>
              </a:extLst>
            </p:cNvPr>
            <p:cNvSpPr txBox="1"/>
            <p:nvPr/>
          </p:nvSpPr>
          <p:spPr>
            <a:xfrm>
              <a:off x="332825" y="5222891"/>
              <a:ext cx="163285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sz="1400" b="1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화면 구성 정리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xmlns="" id="{671346ED-8B50-46D4-A7C3-D2B4D9EF504D}"/>
                </a:ext>
              </a:extLst>
            </p:cNvPr>
            <p:cNvSpPr txBox="1"/>
            <p:nvPr/>
          </p:nvSpPr>
          <p:spPr>
            <a:xfrm>
              <a:off x="332825" y="5581370"/>
              <a:ext cx="17665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sz="1400" b="1">
                  <a:latin typeface="한글누리" panose="020B0303000000000000" pitchFamily="50" charset="-127"/>
                  <a:ea typeface="한글누리" panose="020B0303000000000000" pitchFamily="50" charset="-127"/>
                </a:rPr>
                <a:t>프로젝트 보고서 작성</a:t>
              </a:r>
              <a:endParaRPr lang="ko-KR" altLang="en-US" sz="1400" b="1" dirty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xmlns="" id="{E0D16C36-41EF-4CCA-A678-F14DDFCA3AC2}"/>
                </a:ext>
              </a:extLst>
            </p:cNvPr>
            <p:cNvSpPr/>
            <p:nvPr/>
          </p:nvSpPr>
          <p:spPr>
            <a:xfrm>
              <a:off x="2530177" y="2088729"/>
              <a:ext cx="499191" cy="143968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ko-KR" altLang="en-US" dirty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xmlns="" id="{02E46163-3157-43D9-B53E-902C3E829B65}"/>
              </a:ext>
            </a:extLst>
          </p:cNvPr>
          <p:cNvSpPr txBox="1"/>
          <p:nvPr/>
        </p:nvSpPr>
        <p:spPr>
          <a:xfrm>
            <a:off x="7498736" y="942387"/>
            <a:ext cx="4320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프로젝트 기간 </a:t>
            </a:r>
            <a:r>
              <a:rPr lang="en-US" altLang="ko-KR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: </a:t>
            </a:r>
            <a:r>
              <a:rPr lang="en-US" altLang="ko-KR" sz="16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2019.</a:t>
            </a:r>
            <a:r>
              <a:rPr lang="ko-KR" altLang="en-US" sz="16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 </a:t>
            </a:r>
            <a:r>
              <a:rPr lang="en-US" altLang="ko-KR" sz="16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07.</a:t>
            </a:r>
            <a:r>
              <a:rPr lang="ko-KR" altLang="en-US" sz="16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 </a:t>
            </a:r>
            <a:r>
              <a:rPr lang="en-US" altLang="ko-KR" sz="16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04</a:t>
            </a:r>
            <a:r>
              <a:rPr lang="ko-KR" altLang="en-US" sz="16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 </a:t>
            </a:r>
            <a:r>
              <a:rPr lang="en-US" altLang="ko-KR" sz="16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–</a:t>
            </a:r>
            <a:r>
              <a:rPr lang="ko-KR" altLang="en-US" sz="16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 </a:t>
            </a:r>
            <a:r>
              <a:rPr lang="en-US" altLang="ko-KR" sz="16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2019.</a:t>
            </a:r>
            <a:r>
              <a:rPr lang="ko-KR" altLang="en-US" sz="16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 </a:t>
            </a:r>
            <a:r>
              <a:rPr lang="en-US" altLang="ko-KR" sz="16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08.</a:t>
            </a:r>
            <a:r>
              <a:rPr lang="ko-KR" altLang="en-US" sz="16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 </a:t>
            </a:r>
            <a:r>
              <a:rPr lang="en-US" altLang="ko-KR" sz="16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14</a:t>
            </a:r>
            <a:endParaRPr lang="ko-KR" altLang="en-US" b="1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grpSp>
        <p:nvGrpSpPr>
          <p:cNvPr id="77" name="그룹 76">
            <a:extLst>
              <a:ext uri="{FF2B5EF4-FFF2-40B4-BE49-F238E27FC236}">
                <a16:creationId xmlns:a16="http://schemas.microsoft.com/office/drawing/2014/main" xmlns="" id="{69E9AFDA-FD75-4CDF-B9EF-A7C24737485E}"/>
              </a:ext>
            </a:extLst>
          </p:cNvPr>
          <p:cNvGrpSpPr/>
          <p:nvPr/>
        </p:nvGrpSpPr>
        <p:grpSpPr>
          <a:xfrm>
            <a:off x="508508" y="1411467"/>
            <a:ext cx="1915898" cy="523220"/>
            <a:chOff x="-396562" y="1392805"/>
            <a:chExt cx="1915898" cy="523220"/>
          </a:xfrm>
        </p:grpSpPr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xmlns="" id="{E3F5DF52-797B-4D8C-9E37-42262720F7B3}"/>
                </a:ext>
              </a:extLst>
            </p:cNvPr>
            <p:cNvSpPr txBox="1"/>
            <p:nvPr/>
          </p:nvSpPr>
          <p:spPr>
            <a:xfrm>
              <a:off x="-396562" y="1392805"/>
              <a:ext cx="191277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sz="1400" b="1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프로젝트 설정 </a:t>
              </a:r>
              <a:r>
                <a:rPr lang="en-US" altLang="ko-KR" sz="1400" b="1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: </a:t>
              </a:r>
            </a:p>
            <a:p>
              <a:pPr algn="l"/>
              <a:r>
                <a:rPr lang="ko-KR" altLang="en-US" sz="1400" b="1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프로젝트 기능 </a:t>
              </a:r>
              <a:r>
                <a:rPr lang="en-US" altLang="ko-KR" sz="1400" b="1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:</a:t>
              </a:r>
              <a:endParaRPr lang="ko-KR" altLang="en-US" sz="1400" b="1" dirty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xmlns="" id="{6093AC48-B589-478D-9148-A797BB06F241}"/>
                </a:ext>
              </a:extLst>
            </p:cNvPr>
            <p:cNvSpPr/>
            <p:nvPr/>
          </p:nvSpPr>
          <p:spPr>
            <a:xfrm>
              <a:off x="1017827" y="1470019"/>
              <a:ext cx="499191" cy="143968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ko-KR" altLang="en-US" dirty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xmlns="" id="{47A299F5-3996-46CC-8F50-991192080031}"/>
                </a:ext>
              </a:extLst>
            </p:cNvPr>
            <p:cNvSpPr/>
            <p:nvPr/>
          </p:nvSpPr>
          <p:spPr>
            <a:xfrm>
              <a:off x="1020145" y="1703873"/>
              <a:ext cx="499191" cy="143968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ko-KR" altLang="en-US" dirty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785764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38100">
          <a:solidFill>
            <a:schemeClr val="tx1"/>
          </a:solidFill>
        </a:ln>
      </a:spPr>
      <a:bodyPr rtlCol="0" anchor="ctr"/>
      <a:lstStyle>
        <a:defPPr algn="l">
          <a:defRPr dirty="0">
            <a:latin typeface="한글누리" panose="020B0303000000000000" pitchFamily="50" charset="-127"/>
            <a:ea typeface="한글누리" panose="020B0303000000000000" pitchFamily="50" charset="-127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dirty="0" smtClean="0">
            <a:latin typeface="한글누리" panose="020B0303000000000000" pitchFamily="50" charset="-127"/>
            <a:ea typeface="한글누리" panose="020B0303000000000000" pitchFamily="50" charset="-12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790</TotalTime>
  <Words>1333</Words>
  <Application>Microsoft Office PowerPoint</Application>
  <PresentationFormat>사용자 지정</PresentationFormat>
  <Paragraphs>292</Paragraphs>
  <Slides>23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8" baseType="lpstr">
      <vt:lpstr>굴림</vt:lpstr>
      <vt:lpstr>Arial</vt:lpstr>
      <vt:lpstr>한글누리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Kwon Ethan</dc:creator>
  <cp:lastModifiedBy>714-</cp:lastModifiedBy>
  <cp:revision>97</cp:revision>
  <dcterms:created xsi:type="dcterms:W3CDTF">2019-08-07T18:31:05Z</dcterms:created>
  <dcterms:modified xsi:type="dcterms:W3CDTF">2019-08-14T01:47:43Z</dcterms:modified>
</cp:coreProperties>
</file>